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1 • 1 минута. Обозначь главный тезис: сегодня не учимся угадывать магические слова для промпта. Разбираемся, какие сведения получает модель, как не терять важное и как заранее задавать форму ответа. Можно сказать: «Один и тот же ИИ с разным контекстом решает совершенно разные задачи».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2 • 1 минута. Коротко озвучь маршрут. Специальные знания программирования не нужны. Примеры будут из педагогической работы: анализ результатов, подготовка справки, письмо родителям, таблица для отчёта. Час практики отдельно, сейчас только теория.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3 • 3 минуты. Контекст — не только последнее сообщение. Обычно в запрос входят инструкции, доступная часть переписки, текст документов; иногда — найденные сведения или память. Не всё из «прошлой жизни» чата автоматически доступно модели: интерфейс может обрезать или сжимать историю. Спроси у слушателей: «Если я прикрепил файл, он тоже часть контекста?» — да, в той форме, в которой сервис передаёт его модели.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4 • 2 минуты. Простой образ: контекстное окно — рабочий стол модели, а не надёжный архив. У моделей бывают большие окна, но большая вместимость не означает одинаковую точность на всём материале. Токен — фрагмент текста, не обязательно целое слово. Точные числа токенов не приводи: модели и настройки быстро меняются.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5 • 2 минуты. Источник феномена — научная работа Lost in the Middle (2024). Важно не обещать, что любые современные модели обязательно «не видят середину»: эффект зависит от модели и материала. Метафора: в длинном совещании повестка в начале и решение в конце запоминаются лучше подробностей между ними. Практический совет — чётко отмечать важное и не прятать главную инструкцию в полотне текста.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6 • 3 минуты. Не существует единственной обязательной последовательности. Но для человека и для модели удобно отделять: что сделать, с какими данными, какие ограничения и как оформить итог. В примере справки особенно важно «Не придумывай числа»: иногда данных для точного вывода не хватает. Попроси аудиторию придумать ещё одно ограничение, например «Указывай только обоснованные рекомендации».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7 • 1 минута. Это короткая юмористическая пауза: сравни расплывчатый и управляемый запрос. Объясни, что слово «красиво» не задаёт ни источников, ни критериев, ни границ задачи. Иллюстрация оригинальная, формат вдохновлён двухпанельными реакционными мемами, например шаблоном Drake Meme на Wikimedia Commons.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8 • 2 минуты. Иллюстрация — авторская вариация интернет-мема This Is Fine, найденного на Wikimedia Commons (например работы David Revoy по CC BY 4.0). Объясни: модель не «сходит с ума», но накопленные версии условий и длинные побочные обсуждения затрудняют задачу. И не называй любые ошибки «галлюцинациями от избытка»: причины могут быть разными.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9 • 2 минуты. Не привязывайся к конкретной кнопке и сервису. В одном интерфейсе можно удалить или отредактировать сообщение, в другом — начать новую ветку, где-то есть авто-сжатие. Универсальный способ: сделать краткую сводку исходных данных, проверенных фактов, ограничений и уже принятых решений; сверить и перенести в чистый чат. Ключевое слово — «проверенную»: при сжатии модель тоже ошибается.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10 • 2 минуты. Современные рассуждающие модели могут тратить больше вычислений на сложные задачи. Но не все модели работают так одинаково. Универсального улучшения на 30% нет, а фраза «думай шаг за шагом» не нужна для рассуждающих моделей и иногда мешает. В педагогике проси не «покажи скрытую цепочку мыслей», а «найди ошибки, дай объяснение, проверь ответ на исходных данных».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11 • 3 минуты. Сравни три привычных результата. Письмо читают люди, таблица нужна для сравнения, JSON — для дальнейшей программной обработки. Можно коротко добавить Markdown: заголовки, списки и таблицы в обычном тексте. Для большинства педагогов достаточно уверенно просить структурированную таблицу; синтаксис JSON необязательно запоминать.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12 • 2 минуты. Не углубляйся в синтаксис. Надо только показать различие: обычная просьба выдать JSON — договорённость с моделью; специальный режим структурированного вывода в поддерживаемом API — технический контроль схемы. Он тоже не гарантирует истинность содержания. Слушателям не обязательно работать с API, но полезно знать, почему структурированные ответы в приложениях могут быть надёжнее по форме.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13 • 3 минуты. Объясни различие. Псевдонимизация заменяет идентификатор, но оставшиеся сведения иногда позволяют восстановить личность. Здесь ФИО убрали, но «единственный учитель физики конкретной школы» может раскрыть человека. Для упражнения используй вымышленные данные. В отношении реальных персональных данных образовательная организация должна иметь правовое основание и соблюдать свои правила защиты. Модельная обработка в стороннем сервисе — отдельный риск. Мем: кот как недоверчивый проверяющий.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14 • 1 минута. Это краткая сводка всего занятия. Попроси аудиторию мысленно проверить свой обычный промпт по пяти вопросам. Последнее правило — особенно важно для педагогов: личные дела, диагностики, характеристики учащихся и сведения о сотрудниках нельзя бездумно копировать во внешнюю модель.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15 • 1 минута. Это переход, не отдельная лекция. 1) Взять неудачный запрос для методической справки и разделить задачу, данные, ограничения и формат. 2) На вымышленных данных использовать инструмент замены идентификаторов, проверить, не осталось ли косвенных признаков человека. 3) Из одной информационной основы получить обычный текст, таблицу и JSON (или Markdown) и обсудить, что удобнее в конкретной ситуации. 5 минут оставить на вопросы.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СЛАЙД 16 • Резервный, при необходимости можно не показывать слушателям. Содержит научные и технические источники, использованные при актуализации, и ссылки на мемные референсы из Wikimedia Commons. В саму презентацию добавлены собственные картинки по мотивам этих мемов, так что они отображаются офлайн.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aclanthology.org/2024.tacl-1.9/" TargetMode="External"/><Relationship Id="rId2" Type="http://schemas.openxmlformats.org/officeDocument/2006/relationships/hyperlink" Target="https://developers.openai.com/api/docs/guides/reasoning-best-practices" TargetMode="External"/><Relationship Id="rId3" Type="http://schemas.openxmlformats.org/officeDocument/2006/relationships/hyperlink" Target="https://developers.openai.com/api/docs/guides/structured-outputs" TargetMode="External"/><Relationship Id="rId4" Type="http://schemas.openxmlformats.org/officeDocument/2006/relationships/hyperlink" Target="https://commons.wikimedia.org/wiki/File:Drake_Meme.png" TargetMode="External"/><Relationship Id="rId5" Type="http://schemas.openxmlformats.org/officeDocument/2006/relationships/hyperlink" Target="https://commons.wikimedia.org/wiki/File:2023-06-29_This-is-not-fine_by-David-Revoy.jpg" TargetMode="External"/><Relationship Id="rId6" Type="http://schemas.openxmlformats.org/officeDocument/2006/relationships/hyperlink" Target="https://commons.wikimedia.org/wiki/File:CatLolCatExample.jpg" TargetMode="Externa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34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-900000">
            <a:off x="7680960" y="36576"/>
            <a:ext cx="4389120" cy="5212080"/>
          </a:xfrm>
          <a:prstGeom prst="arc">
            <a:avLst/>
          </a:prstGeom>
          <a:solidFill>
            <a:srgbClr val="0C444A"/>
          </a:solidFill>
          <a:ln w="12700">
            <a:solidFill>
              <a:srgbClr val="0C444A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412480" y="914400"/>
            <a:ext cx="2651760" cy="2651760"/>
          </a:xfrm>
          <a:prstGeom prst="ellipse">
            <a:avLst/>
          </a:prstGeom>
          <a:solidFill>
            <a:srgbClr val="0C444A"/>
          </a:solidFill>
          <a:ln w="12700">
            <a:solidFill>
              <a:srgbClr val="0C444A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464040" y="2423160"/>
            <a:ext cx="1682496" cy="1682496"/>
          </a:xfrm>
          <a:prstGeom prst="ellipse">
            <a:avLst/>
          </a:prstGeom>
          <a:solidFill>
            <a:srgbClr val="115359"/>
          </a:solidFill>
          <a:ln w="12700">
            <a:solidFill>
              <a:srgbClr val="115359">
                <a:alpha val="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6656" y="612648"/>
            <a:ext cx="4297680" cy="365760"/>
          </a:xfrm>
          <a:prstGeom prst="roundRect">
            <a:avLst/>
          </a:prstGeom>
          <a:solidFill>
            <a:srgbClr val="BCEADC"/>
          </a:solidFill>
          <a:ln w="12700">
            <a:solidFill>
              <a:srgbClr val="BCEADC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86384" y="649224"/>
            <a:ext cx="4078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ЗАНЯТИЕ IV  •  30 МИНУТ ТЕОРИИ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58368" y="1362456"/>
            <a:ext cx="88239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5700" b="1" dirty="0">
                <a:solidFill>
                  <a:srgbClr val="F7B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</a:t>
            </a:r>
            <a:endParaRPr lang="en-US" sz="5700" dirty="0"/>
          </a:p>
          <a:p>
            <a:pPr algn="l" indent="0" marL="0">
              <a:buNone/>
            </a:pPr>
            <a:r>
              <a:rPr lang="en-US" sz="5700" b="1" dirty="0">
                <a:solidFill>
                  <a:srgbClr val="F7B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РЕШАЕТ</a:t>
            </a:r>
            <a:endParaRPr lang="en-US" sz="5700" dirty="0"/>
          </a:p>
        </p:txBody>
      </p:sp>
      <p:sp>
        <p:nvSpPr>
          <p:cNvPr id="8" name="Text 6"/>
          <p:cNvSpPr/>
          <p:nvPr/>
        </p:nvSpPr>
        <p:spPr>
          <a:xfrm>
            <a:off x="722376" y="411480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давать модели нужные данные</a:t>
            </a:r>
            <a:endParaRPr lang="en-US" sz="2400" dirty="0"/>
          </a:p>
          <a:p>
            <a:pPr algn="l"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получать результат в нужном формате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8458200" y="4023360"/>
            <a:ext cx="2944368" cy="1307592"/>
          </a:xfrm>
          <a:prstGeom prst="roundRect">
            <a:avLst/>
          </a:prstGeom>
          <a:solidFill>
            <a:srgbClr val="F7B58F"/>
          </a:solidFill>
          <a:ln w="12700">
            <a:solidFill>
              <a:srgbClr val="F7B58F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732520" y="4352544"/>
            <a:ext cx="24871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«Сделай красиво»</a:t>
            </a:r>
            <a:endParaRPr lang="en-US" sz="1800" dirty="0"/>
          </a:p>
          <a:p>
            <a:pPr algn="l" indent="0" marL="0">
              <a:buNone/>
            </a:pPr>
            <a:r>
              <a:rPr lang="en-US" sz="18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≠ хорошая задача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594360" y="6455664"/>
            <a:ext cx="10241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86B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квалификации · Использование ИИ в образовании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6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D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ЗАНЯТИЯ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270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полчаса разберём четыре навыка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228832" y="643737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991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94360" y="6355080"/>
            <a:ext cx="10991088" cy="0"/>
          </a:xfrm>
          <a:prstGeom prst="line">
            <a:avLst/>
          </a:prstGeom>
          <a:solidFill>
            <a:srgbClr val="2D756E"/>
          </a:solidFill>
          <a:ln w="11430">
            <a:solidFill>
              <a:srgbClr val="2D756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40080" y="1828800"/>
            <a:ext cx="5376672" cy="15453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2011680"/>
            <a:ext cx="56692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2D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1499616" y="1984248"/>
            <a:ext cx="42245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модель видит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1499616" y="2542032"/>
            <a:ext cx="41330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чата, материалы, инструкции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355080" y="1828800"/>
            <a:ext cx="5376672" cy="1545336"/>
          </a:xfrm>
          <a:prstGeom prst="roundRect">
            <a:avLst/>
          </a:prstGeom>
          <a:solidFill>
            <a:srgbClr val="BCEADC"/>
          </a:solidFill>
          <a:ln w="12700">
            <a:solidFill>
              <a:srgbClr val="BCEADC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65392" y="2011680"/>
            <a:ext cx="56692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2D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7214616" y="1984248"/>
            <a:ext cx="42245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модель теряет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7214616" y="2542032"/>
            <a:ext cx="41330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текст, скрытые важные детали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40080" y="3657600"/>
            <a:ext cx="5376672" cy="15453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50392" y="3840480"/>
            <a:ext cx="56692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2D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500" dirty="0"/>
          </a:p>
        </p:txBody>
      </p:sp>
      <p:sp>
        <p:nvSpPr>
          <p:cNvPr id="16" name="Text 14"/>
          <p:cNvSpPr/>
          <p:nvPr/>
        </p:nvSpPr>
        <p:spPr>
          <a:xfrm>
            <a:off x="1499616" y="3813048"/>
            <a:ext cx="42245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направлять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1499616" y="4370832"/>
            <a:ext cx="41330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→ данные → ограничения → формат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6355080" y="3657600"/>
            <a:ext cx="5376672" cy="1545336"/>
          </a:xfrm>
          <a:prstGeom prst="roundRect">
            <a:avLst/>
          </a:prstGeom>
          <a:solidFill>
            <a:srgbClr val="BCEADC"/>
          </a:solidFill>
          <a:ln w="12700">
            <a:solidFill>
              <a:srgbClr val="BCEADC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65392" y="3840480"/>
            <a:ext cx="56692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2D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7214616" y="3813048"/>
            <a:ext cx="422452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проверять</a:t>
            </a:r>
            <a:endParaRPr lang="en-US" sz="2300" dirty="0"/>
          </a:p>
        </p:txBody>
      </p:sp>
      <p:sp>
        <p:nvSpPr>
          <p:cNvPr id="21" name="Text 19"/>
          <p:cNvSpPr/>
          <p:nvPr/>
        </p:nvSpPr>
        <p:spPr>
          <a:xfrm>
            <a:off x="7214616" y="4370832"/>
            <a:ext cx="413308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Достоверность, структура, персональные данные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94360" y="6455664"/>
            <a:ext cx="10241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68E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— 60 минут практики с педагогическими документами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634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7B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270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вообще входит в контекст?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228832" y="643737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86B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94360" y="6355080"/>
            <a:ext cx="10991088" cy="0"/>
          </a:xfrm>
          <a:prstGeom prst="line">
            <a:avLst/>
          </a:prstGeom>
          <a:solidFill>
            <a:srgbClr val="F7B58F"/>
          </a:solidFill>
          <a:ln w="11430">
            <a:solidFill>
              <a:srgbClr val="F7B58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49808" y="1783080"/>
            <a:ext cx="6766560" cy="722376"/>
          </a:xfrm>
          <a:prstGeom prst="roundRect">
            <a:avLst/>
          </a:prstGeom>
          <a:solidFill>
            <a:srgbClr val="10535A"/>
          </a:solidFill>
          <a:ln w="12700">
            <a:solidFill>
              <a:srgbClr val="10535A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78408" y="1965960"/>
            <a:ext cx="347472" cy="347472"/>
          </a:xfrm>
          <a:prstGeom prst="ellipse">
            <a:avLst/>
          </a:prstGeom>
          <a:solidFill>
            <a:srgbClr val="F7B58F"/>
          </a:solidFill>
          <a:ln w="12700">
            <a:solidFill>
              <a:srgbClr val="F7B58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545336" y="1874520"/>
            <a:ext cx="21031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Инструкции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749040" y="1874520"/>
            <a:ext cx="35021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D8E9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сделать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749808" y="2697480"/>
            <a:ext cx="6766560" cy="722376"/>
          </a:xfrm>
          <a:prstGeom prst="roundRect">
            <a:avLst/>
          </a:prstGeom>
          <a:solidFill>
            <a:srgbClr val="0C444A"/>
          </a:solidFill>
          <a:ln w="12700">
            <a:solidFill>
              <a:srgbClr val="0C444A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78408" y="2880360"/>
            <a:ext cx="347472" cy="347472"/>
          </a:xfrm>
          <a:prstGeom prst="ellipse">
            <a:avLst/>
          </a:prstGeom>
          <a:solidFill>
            <a:srgbClr val="F7B58F"/>
          </a:solidFill>
          <a:ln w="12700">
            <a:solidFill>
              <a:srgbClr val="F7B58F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545336" y="2788920"/>
            <a:ext cx="21031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749040" y="2788920"/>
            <a:ext cx="35021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D8E9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уже договорились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749808" y="3611880"/>
            <a:ext cx="6766560" cy="722376"/>
          </a:xfrm>
          <a:prstGeom prst="roundRect">
            <a:avLst/>
          </a:prstGeom>
          <a:solidFill>
            <a:srgbClr val="10535A"/>
          </a:solidFill>
          <a:ln w="12700">
            <a:solidFill>
              <a:srgbClr val="10535A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78408" y="3794760"/>
            <a:ext cx="347472" cy="347472"/>
          </a:xfrm>
          <a:prstGeom prst="ellipse">
            <a:avLst/>
          </a:prstGeom>
          <a:solidFill>
            <a:srgbClr val="F7B58F"/>
          </a:solidFill>
          <a:ln w="12700">
            <a:solidFill>
              <a:srgbClr val="F7B58F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545336" y="3703320"/>
            <a:ext cx="21031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и текст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3749040" y="3703320"/>
            <a:ext cx="35021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D8E9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чём основываться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749808" y="4526280"/>
            <a:ext cx="6766560" cy="722376"/>
          </a:xfrm>
          <a:prstGeom prst="roundRect">
            <a:avLst/>
          </a:prstGeom>
          <a:solidFill>
            <a:srgbClr val="0C444A"/>
          </a:solidFill>
          <a:ln w="12700">
            <a:solidFill>
              <a:srgbClr val="0C444A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78408" y="4709160"/>
            <a:ext cx="347472" cy="347472"/>
          </a:xfrm>
          <a:prstGeom prst="ellipse">
            <a:avLst/>
          </a:prstGeom>
          <a:solidFill>
            <a:srgbClr val="F7B58F"/>
          </a:solidFill>
          <a:ln w="12700">
            <a:solidFill>
              <a:srgbClr val="F7B58F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545336" y="4617720"/>
            <a:ext cx="21031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Доп. сведения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3749040" y="4617720"/>
            <a:ext cx="3502152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D8E9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Поиск, инструменты, память*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8293608" y="1883664"/>
            <a:ext cx="2999232" cy="3291840"/>
          </a:xfrm>
          <a:prstGeom prst="roundRect">
            <a:avLst/>
          </a:prstGeom>
          <a:solidFill>
            <a:srgbClr val="F7B58F"/>
          </a:solidFill>
          <a:ln w="12700">
            <a:solidFill>
              <a:srgbClr val="F7B58F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641080" y="2377440"/>
            <a:ext cx="2331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</a:t>
            </a:r>
            <a:endParaRPr lang="en-US" sz="2600" dirty="0"/>
          </a:p>
        </p:txBody>
      </p:sp>
      <p:sp>
        <p:nvSpPr>
          <p:cNvPr id="24" name="Text 22"/>
          <p:cNvSpPr/>
          <p:nvPr/>
        </p:nvSpPr>
        <p:spPr>
          <a:xfrm>
            <a:off x="8650224" y="3090672"/>
            <a:ext cx="2322576" cy="1408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информация,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модели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ответе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594360" y="6455664"/>
            <a:ext cx="10241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86B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Наличие дополнительных сведений зависит от конкретного сервиса и его настроек.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6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D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270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Контекстное окно — не бесконечная память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228832" y="643737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991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94360" y="6355080"/>
            <a:ext cx="10991088" cy="0"/>
          </a:xfrm>
          <a:prstGeom prst="line">
            <a:avLst/>
          </a:prstGeom>
          <a:solidFill>
            <a:srgbClr val="2D756E"/>
          </a:solidFill>
          <a:ln w="11430">
            <a:solidFill>
              <a:srgbClr val="2D756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1627632"/>
            <a:ext cx="7909560" cy="365760"/>
          </a:xfrm>
          <a:prstGeom prst="roundRect">
            <a:avLst/>
          </a:prstGeom>
          <a:solidFill>
            <a:srgbClr val="BCEADC"/>
          </a:solidFill>
          <a:ln w="12700">
            <a:solidFill>
              <a:srgbClr val="BCEADC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664208"/>
            <a:ext cx="76901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не только вместимость, но и качество использования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76656" y="2340864"/>
            <a:ext cx="7516368" cy="26151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60120" y="2990088"/>
            <a:ext cx="1143000" cy="777240"/>
          </a:xfrm>
          <a:prstGeom prst="roundRect">
            <a:avLst/>
          </a:prstGeom>
          <a:solidFill>
            <a:srgbClr val="F7B58F"/>
          </a:solidFill>
          <a:ln w="12700">
            <a:solidFill>
              <a:srgbClr val="F7B58F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14984" y="3209544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2286000" y="2990088"/>
            <a:ext cx="1499616" cy="777240"/>
          </a:xfrm>
          <a:prstGeom prst="roundRect">
            <a:avLst/>
          </a:prstGeom>
          <a:solidFill>
            <a:srgbClr val="D1E9DF"/>
          </a:solidFill>
          <a:ln w="12700">
            <a:solidFill>
              <a:srgbClr val="D1E9DF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340864" y="320954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4005072" y="2990088"/>
            <a:ext cx="2322576" cy="777240"/>
          </a:xfrm>
          <a:prstGeom prst="roundRect">
            <a:avLst/>
          </a:prstGeom>
          <a:solidFill>
            <a:srgbClr val="B2D6CC"/>
          </a:solidFill>
          <a:ln w="12700">
            <a:solidFill>
              <a:srgbClr val="B2D6CC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059936" y="3209544"/>
            <a:ext cx="22128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6629400" y="2990088"/>
            <a:ext cx="1188720" cy="777240"/>
          </a:xfrm>
          <a:prstGeom prst="roundRect">
            <a:avLst/>
          </a:prstGeom>
          <a:solidFill>
            <a:srgbClr val="F6D277"/>
          </a:solidFill>
          <a:ln w="12700">
            <a:solidFill>
              <a:srgbClr val="F6D277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84264" y="3209544"/>
            <a:ext cx="10607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106424" y="2523744"/>
            <a:ext cx="658368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модели</a:t>
            </a:r>
            <a:endParaRPr lang="en-US" sz="1900" dirty="0"/>
          </a:p>
        </p:txBody>
      </p:sp>
      <p:sp>
        <p:nvSpPr>
          <p:cNvPr id="18" name="Shape 16"/>
          <p:cNvSpPr/>
          <p:nvPr/>
        </p:nvSpPr>
        <p:spPr>
          <a:xfrm>
            <a:off x="8595360" y="2340864"/>
            <a:ext cx="2889504" cy="2624328"/>
          </a:xfrm>
          <a:prstGeom prst="roundRect">
            <a:avLst/>
          </a:prstGeom>
          <a:solidFill>
            <a:srgbClr val="06343A"/>
          </a:solidFill>
          <a:ln w="12700">
            <a:solidFill>
              <a:srgbClr val="06343A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46920" y="2651760"/>
            <a:ext cx="777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4200" dirty="0">
                <a:solidFill>
                  <a:srgbClr val="F6D2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</a:t>
            </a:r>
            <a:endParaRPr lang="en-US" sz="4200" dirty="0"/>
          </a:p>
        </p:txBody>
      </p:sp>
      <p:sp>
        <p:nvSpPr>
          <p:cNvPr id="20" name="Text 18"/>
          <p:cNvSpPr/>
          <p:nvPr/>
        </p:nvSpPr>
        <p:spPr>
          <a:xfrm>
            <a:off x="8887968" y="3410712"/>
            <a:ext cx="22951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окно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≠ идеальная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758952" y="5239512"/>
            <a:ext cx="1066190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Токен — единица обработки текста. Размер окна обычно измеряется в токенах.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594360" y="6455664"/>
            <a:ext cx="10241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68E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моделей и сервисов ограничения отличаются.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34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7B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270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«Потерянные в середине»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228832" y="643737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86B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94360" y="6355080"/>
            <a:ext cx="10991088" cy="0"/>
          </a:xfrm>
          <a:prstGeom prst="line">
            <a:avLst/>
          </a:prstGeom>
          <a:solidFill>
            <a:srgbClr val="F7B58F"/>
          </a:solidFill>
          <a:ln w="11430">
            <a:solidFill>
              <a:srgbClr val="F7B58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8952" y="1655064"/>
            <a:ext cx="850392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информация в середине длинного текста</a:t>
            </a:r>
            <a:endParaRPr lang="en-US" sz="2500" dirty="0"/>
          </a:p>
          <a:p>
            <a:pPr algn="l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хуже, чем в начале и конце.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832104" y="3072384"/>
            <a:ext cx="10488168" cy="2093976"/>
          </a:xfrm>
          <a:prstGeom prst="roundRect">
            <a:avLst/>
          </a:prstGeom>
          <a:solidFill>
            <a:srgbClr val="114A51"/>
          </a:solidFill>
          <a:ln w="12700">
            <a:solidFill>
              <a:srgbClr val="114A51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05256" y="3941064"/>
            <a:ext cx="2313432" cy="594360"/>
          </a:xfrm>
          <a:prstGeom prst="roundRect">
            <a:avLst/>
          </a:prstGeom>
          <a:solidFill>
            <a:srgbClr val="BCEADC"/>
          </a:solidFill>
          <a:ln w="12700">
            <a:solidFill>
              <a:srgbClr val="BCEADC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05256" y="4105656"/>
            <a:ext cx="23134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3291840" y="3941064"/>
            <a:ext cx="5029200" cy="594360"/>
          </a:xfrm>
          <a:prstGeom prst="roundRect">
            <a:avLst/>
          </a:prstGeom>
          <a:solidFill>
            <a:srgbClr val="6D9693"/>
          </a:solidFill>
          <a:ln w="12700">
            <a:solidFill>
              <a:srgbClr val="6D9693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91840" y="4105656"/>
            <a:ext cx="50292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8412480" y="3941064"/>
            <a:ext cx="2706624" cy="594360"/>
          </a:xfrm>
          <a:prstGeom prst="roundRect">
            <a:avLst/>
          </a:prstGeom>
          <a:solidFill>
            <a:srgbClr val="BCEADC"/>
          </a:solidFill>
          <a:ln w="12700">
            <a:solidFill>
              <a:srgbClr val="BCEADC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412480" y="4105656"/>
            <a:ext cx="270662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143000" y="350215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D8E9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инструкции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617720" y="3511296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F7B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могут затеряться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50215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D8E9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последнее задание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94360" y="6455664"/>
            <a:ext cx="10241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86B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риск, а не универсальный закон. Эффект зависит от модели, задачи и длины контекста.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6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D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270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Структурируй запрос, а не украшая его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228832" y="643737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991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94360" y="6355080"/>
            <a:ext cx="10991088" cy="0"/>
          </a:xfrm>
          <a:prstGeom prst="line">
            <a:avLst/>
          </a:prstGeom>
          <a:solidFill>
            <a:srgbClr val="2D756E"/>
          </a:solidFill>
          <a:ln w="11430">
            <a:solidFill>
              <a:srgbClr val="2D756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68096" y="1600200"/>
            <a:ext cx="10588752" cy="8778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14400" y="1746504"/>
            <a:ext cx="2267712" cy="539496"/>
          </a:xfrm>
          <a:prstGeom prst="roundRect">
            <a:avLst/>
          </a:prstGeom>
          <a:solidFill>
            <a:srgbClr val="F7B58F"/>
          </a:solidFill>
          <a:ln w="12700">
            <a:solidFill>
              <a:srgbClr val="F7B58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24128" y="1847088"/>
            <a:ext cx="20665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520440" y="1755648"/>
            <a:ext cx="738835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Подготовь справку по итогам диагностики.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768096" y="2642616"/>
            <a:ext cx="10588752" cy="8778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4400" y="2788920"/>
            <a:ext cx="2267712" cy="539496"/>
          </a:xfrm>
          <a:prstGeom prst="roundRect">
            <a:avLst/>
          </a:prstGeom>
          <a:solidFill>
            <a:srgbClr val="BCEADC"/>
          </a:solidFill>
          <a:ln w="12700">
            <a:solidFill>
              <a:srgbClr val="BCEADC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24128" y="2889504"/>
            <a:ext cx="20665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ДАННЫЕ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520440" y="2798064"/>
            <a:ext cx="738835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результаты по трём классам.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768096" y="3685032"/>
            <a:ext cx="10588752" cy="8778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14400" y="3831336"/>
            <a:ext cx="2267712" cy="539496"/>
          </a:xfrm>
          <a:prstGeom prst="roundRect">
            <a:avLst/>
          </a:prstGeom>
          <a:solidFill>
            <a:srgbClr val="F6D277"/>
          </a:solidFill>
          <a:ln w="12700">
            <a:solidFill>
              <a:srgbClr val="F6D277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24128" y="3931920"/>
            <a:ext cx="20665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520440" y="3840480"/>
            <a:ext cx="738835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придумывай числа; отмечай пробелы.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768096" y="4727448"/>
            <a:ext cx="10588752" cy="8778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14400" y="4873752"/>
            <a:ext cx="2267712" cy="539496"/>
          </a:xfrm>
          <a:prstGeom prst="roundRect">
            <a:avLst/>
          </a:prstGeom>
          <a:solidFill>
            <a:srgbClr val="F7B58F"/>
          </a:solidFill>
          <a:ln w="12700">
            <a:solidFill>
              <a:srgbClr val="F7B58F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024128" y="4974336"/>
            <a:ext cx="206654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520440" y="4882896"/>
            <a:ext cx="7388352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+ три коротких вывода.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859536" y="5916168"/>
            <a:ext cx="10305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Заголовки, списки и разделители помогают отделять команды от данных.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34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7B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МЕМ-ПАУЗА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270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подхода к одному запросу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228832" y="643737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86B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94360" y="6355080"/>
            <a:ext cx="10991088" cy="0"/>
          </a:xfrm>
          <a:prstGeom prst="line">
            <a:avLst/>
          </a:prstGeom>
          <a:solidFill>
            <a:srgbClr val="F7B58F"/>
          </a:solidFill>
          <a:ln w="11430">
            <a:solidFill>
              <a:srgbClr val="F7B58F"/>
            </a:solidFill>
            <a:prstDash val="solid"/>
          </a:ln>
        </p:spPr>
      </p:sp>
      <p:pic>
        <p:nvPicPr>
          <p:cNvPr id="6" name="Image 0" descr="/mnt/data/context_meme_assets/meme_choic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" y="1536192"/>
            <a:ext cx="3246120" cy="4553712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315968" y="1746504"/>
            <a:ext cx="6931152" cy="1737360"/>
          </a:xfrm>
          <a:prstGeom prst="roundRect">
            <a:avLst/>
          </a:prstGeom>
          <a:solidFill>
            <a:srgbClr val="124E56"/>
          </a:solidFill>
          <a:ln w="12700">
            <a:solidFill>
              <a:srgbClr val="124E56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590288" y="1929384"/>
            <a:ext cx="1673352" cy="365760"/>
          </a:xfrm>
          <a:prstGeom prst="roundRect">
            <a:avLst/>
          </a:prstGeom>
          <a:solidFill>
            <a:srgbClr val="E98970"/>
          </a:solidFill>
          <a:ln w="12700">
            <a:solidFill>
              <a:srgbClr val="E98970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700016" y="1965960"/>
            <a:ext cx="1453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ОЧЕНЬ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4663440" y="2560320"/>
            <a:ext cx="6089904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«Сделай красивую справку»</a:t>
            </a:r>
            <a:endParaRPr lang="en-US" sz="2500" dirty="0"/>
          </a:p>
        </p:txBody>
      </p:sp>
      <p:sp>
        <p:nvSpPr>
          <p:cNvPr id="11" name="Shape 8"/>
          <p:cNvSpPr/>
          <p:nvPr/>
        </p:nvSpPr>
        <p:spPr>
          <a:xfrm>
            <a:off x="4315968" y="3675888"/>
            <a:ext cx="6931152" cy="1764792"/>
          </a:xfrm>
          <a:prstGeom prst="roundRect">
            <a:avLst/>
          </a:prstGeom>
          <a:solidFill>
            <a:srgbClr val="124E56"/>
          </a:solidFill>
          <a:ln w="12700">
            <a:solidFill>
              <a:srgbClr val="124E56">
                <a:alpha val="0"/>
              </a:srgbClr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590288" y="3867912"/>
            <a:ext cx="1444752" cy="365760"/>
          </a:xfrm>
          <a:prstGeom prst="roundRect">
            <a:avLst/>
          </a:prstGeom>
          <a:solidFill>
            <a:srgbClr val="BCEADC"/>
          </a:solidFill>
          <a:ln w="12700">
            <a:solidFill>
              <a:srgbClr val="BCEADC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700016" y="3904488"/>
            <a:ext cx="12252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4645152" y="4379976"/>
            <a:ext cx="6181344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«Вот данные. Сравни классы.</a:t>
            </a:r>
            <a:endParaRPr lang="en-US" sz="2200" dirty="0"/>
          </a:p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факты. Результат — таблица»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594360" y="6455664"/>
            <a:ext cx="10241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86B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Мемная иллюстрация по мотивам интернет-формата «не нравится / нравится».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6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D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270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Информационный шум: всё под контролем?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228832" y="643737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991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94360" y="6355080"/>
            <a:ext cx="10991088" cy="0"/>
          </a:xfrm>
          <a:prstGeom prst="line">
            <a:avLst/>
          </a:prstGeom>
          <a:solidFill>
            <a:srgbClr val="2D756E"/>
          </a:solidFill>
          <a:ln w="11430">
            <a:solidFill>
              <a:srgbClr val="2D756E"/>
            </a:solidFill>
            <a:prstDash val="solid"/>
          </a:ln>
        </p:spPr>
      </p:sp>
      <p:pic>
        <p:nvPicPr>
          <p:cNvPr id="6" name="Image 0" descr="/mnt/data/context_meme_assets/meme_fi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7608" y="1627632"/>
            <a:ext cx="5330952" cy="33832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76656" y="1673352"/>
            <a:ext cx="4983480" cy="323697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60120" y="196596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2D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</a:t>
            </a:r>
            <a:endParaRPr lang="en-US" sz="2100" dirty="0"/>
          </a:p>
        </p:txBody>
      </p:sp>
      <p:sp>
        <p:nvSpPr>
          <p:cNvPr id="9" name="Shape 6"/>
          <p:cNvSpPr/>
          <p:nvPr/>
        </p:nvSpPr>
        <p:spPr>
          <a:xfrm>
            <a:off x="987552" y="2551176"/>
            <a:ext cx="118872" cy="118872"/>
          </a:xfrm>
          <a:prstGeom prst="ellipse">
            <a:avLst/>
          </a:prstGeom>
          <a:solidFill>
            <a:srgbClr val="E98970"/>
          </a:solidFill>
          <a:ln w="12700">
            <a:solidFill>
              <a:srgbClr val="E98970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261872" y="2441448"/>
            <a:ext cx="40325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путает ранние и новые требования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987552" y="3054096"/>
            <a:ext cx="118872" cy="118872"/>
          </a:xfrm>
          <a:prstGeom prst="ellipse">
            <a:avLst/>
          </a:prstGeom>
          <a:solidFill>
            <a:srgbClr val="E98970"/>
          </a:solidFill>
          <a:ln w="12700">
            <a:solidFill>
              <a:srgbClr val="E98970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261872" y="2944368"/>
            <a:ext cx="40325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Повторяет старые ошибки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987552" y="3557016"/>
            <a:ext cx="118872" cy="118872"/>
          </a:xfrm>
          <a:prstGeom prst="ellipse">
            <a:avLst/>
          </a:prstGeom>
          <a:solidFill>
            <a:srgbClr val="E98970"/>
          </a:solidFill>
          <a:ln w="12700">
            <a:solidFill>
              <a:srgbClr val="E98970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261872" y="3447288"/>
            <a:ext cx="40325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не на тот вопрос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987552" y="4059936"/>
            <a:ext cx="118872" cy="118872"/>
          </a:xfrm>
          <a:prstGeom prst="ellipse">
            <a:avLst/>
          </a:prstGeom>
          <a:solidFill>
            <a:srgbClr val="E98970"/>
          </a:solidFill>
          <a:ln w="12700">
            <a:solidFill>
              <a:srgbClr val="E98970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261872" y="3950208"/>
            <a:ext cx="403250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 добавляет лишнее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6044184" y="5166360"/>
            <a:ext cx="5239512" cy="502920"/>
          </a:xfrm>
          <a:prstGeom prst="roundRect">
            <a:avLst/>
          </a:prstGeom>
          <a:solidFill>
            <a:srgbClr val="06343A"/>
          </a:solidFill>
          <a:ln w="12700">
            <a:solidFill>
              <a:srgbClr val="06343A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190488" y="5294376"/>
            <a:ext cx="494690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«Чат на 147-м сообщении»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786384" y="5779008"/>
            <a:ext cx="10241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контекст может мешать сложным задачам — но не всякая длинная беседа вредна.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34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7B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НАВЫК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270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чат «поплыл»: три выхода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228832" y="643737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86B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94360" y="6355080"/>
            <a:ext cx="10991088" cy="0"/>
          </a:xfrm>
          <a:prstGeom prst="line">
            <a:avLst/>
          </a:prstGeom>
          <a:solidFill>
            <a:srgbClr val="F7B58F"/>
          </a:solidFill>
          <a:ln w="11430">
            <a:solidFill>
              <a:srgbClr val="F7B58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755648"/>
            <a:ext cx="10625328" cy="1005840"/>
          </a:xfrm>
          <a:prstGeom prst="roundRect">
            <a:avLst/>
          </a:prstGeom>
          <a:solidFill>
            <a:srgbClr val="10474E"/>
          </a:solidFill>
          <a:ln w="12700">
            <a:solidFill>
              <a:srgbClr val="10474E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14984" y="1975104"/>
            <a:ext cx="530352" cy="530352"/>
          </a:xfrm>
          <a:prstGeom prst="ellipse">
            <a:avLst/>
          </a:prstGeom>
          <a:solidFill>
            <a:srgbClr val="F7B58F"/>
          </a:solidFill>
          <a:ln w="12700">
            <a:solidFill>
              <a:srgbClr val="F7B58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69848" y="2048256"/>
            <a:ext cx="4480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947672" y="1956816"/>
            <a:ext cx="19751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4828032" y="1920240"/>
            <a:ext cx="60533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D8E9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Скажи, какие требования актуальны сейчас.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777240" y="3026664"/>
            <a:ext cx="10625328" cy="1005840"/>
          </a:xfrm>
          <a:prstGeom prst="roundRect">
            <a:avLst/>
          </a:prstGeom>
          <a:solidFill>
            <a:srgbClr val="15565C"/>
          </a:solidFill>
          <a:ln w="12700">
            <a:solidFill>
              <a:srgbClr val="15565C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14984" y="3246120"/>
            <a:ext cx="530352" cy="530352"/>
          </a:xfrm>
          <a:prstGeom prst="ellipse">
            <a:avLst/>
          </a:prstGeom>
          <a:solidFill>
            <a:srgbClr val="F7B58F"/>
          </a:solidFill>
          <a:ln w="12700">
            <a:solidFill>
              <a:srgbClr val="F7B58F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9848" y="3319272"/>
            <a:ext cx="4480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947672" y="3227832"/>
            <a:ext cx="19751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Сжать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4828032" y="3191256"/>
            <a:ext cx="60533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D8E9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 сводку фактов и решений — проверь её.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777240" y="4297680"/>
            <a:ext cx="10625328" cy="1005840"/>
          </a:xfrm>
          <a:prstGeom prst="roundRect">
            <a:avLst/>
          </a:prstGeom>
          <a:solidFill>
            <a:srgbClr val="10474E"/>
          </a:solidFill>
          <a:ln w="12700">
            <a:solidFill>
              <a:srgbClr val="10474E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14984" y="4517136"/>
            <a:ext cx="530352" cy="530352"/>
          </a:xfrm>
          <a:prstGeom prst="ellipse">
            <a:avLst/>
          </a:prstGeom>
          <a:solidFill>
            <a:srgbClr val="F7B58F"/>
          </a:solidFill>
          <a:ln w="12700">
            <a:solidFill>
              <a:srgbClr val="F7B58F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69848" y="4590288"/>
            <a:ext cx="44805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947672" y="4498848"/>
            <a:ext cx="197510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Перезапустить</a:t>
            </a:r>
            <a:endParaRPr lang="en-US" sz="2300" dirty="0"/>
          </a:p>
        </p:txBody>
      </p:sp>
      <p:sp>
        <p:nvSpPr>
          <p:cNvPr id="20" name="Text 18"/>
          <p:cNvSpPr/>
          <p:nvPr/>
        </p:nvSpPr>
        <p:spPr>
          <a:xfrm>
            <a:off x="4828032" y="4462272"/>
            <a:ext cx="60533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D8E9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новый чат с проверенной сводкой.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813816" y="5907024"/>
            <a:ext cx="6903720" cy="365760"/>
          </a:xfrm>
          <a:prstGeom prst="roundRect">
            <a:avLst/>
          </a:prstGeom>
          <a:solidFill>
            <a:srgbClr val="F7B58F"/>
          </a:solidFill>
          <a:ln w="12700">
            <a:solidFill>
              <a:srgbClr val="F7B58F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23544" y="5943600"/>
            <a:ext cx="66842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Важно: сводка тоже может содержать ошибки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6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D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РЕЖИМЫ МОДЕЛЕЙ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270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Рассуждающие модели: не магия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228832" y="643737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991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94360" y="6355080"/>
            <a:ext cx="10991088" cy="0"/>
          </a:xfrm>
          <a:prstGeom prst="line">
            <a:avLst/>
          </a:prstGeom>
          <a:solidFill>
            <a:srgbClr val="2D756E"/>
          </a:solidFill>
          <a:ln w="11430">
            <a:solidFill>
              <a:srgbClr val="2D756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737360"/>
            <a:ext cx="5184648" cy="343814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23544" y="2029968"/>
            <a:ext cx="43251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2D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ЗАДАЧА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941832" y="2770632"/>
            <a:ext cx="4480560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«Составь три вопроса</a:t>
            </a:r>
            <a:endParaRPr lang="en-US" sz="2400" dirty="0"/>
          </a:p>
          <a:p>
            <a:pPr algn="l" indent="0" marL="0">
              <a:buNone/>
            </a:pPr>
            <a:r>
              <a:rPr lang="en-US" sz="24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абзацу»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932688" y="4535424"/>
            <a:ext cx="2560320" cy="365760"/>
          </a:xfrm>
          <a:prstGeom prst="roundRect">
            <a:avLst/>
          </a:prstGeom>
          <a:solidFill>
            <a:srgbClr val="BCEADC"/>
          </a:solidFill>
          <a:ln w="12700">
            <a:solidFill>
              <a:srgbClr val="BCEADC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42416" y="4572000"/>
            <a:ext cx="23408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ответ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99632" y="1737360"/>
            <a:ext cx="5202936" cy="3438144"/>
          </a:xfrm>
          <a:prstGeom prst="roundRect">
            <a:avLst/>
          </a:prstGeom>
          <a:solidFill>
            <a:srgbClr val="BCEADC"/>
          </a:solidFill>
          <a:ln w="12700">
            <a:solidFill>
              <a:srgbClr val="BCEADC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64808" y="2029968"/>
            <a:ext cx="4343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2D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ЗАДАЧА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6464808" y="2770632"/>
            <a:ext cx="4498848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«Найди ошибки в решении</a:t>
            </a:r>
            <a:endParaRPr lang="en-US" sz="2400" dirty="0"/>
          </a:p>
          <a:p>
            <a:pPr algn="l" indent="0" marL="0">
              <a:buNone/>
            </a:pPr>
            <a:r>
              <a:rPr lang="en-US" sz="24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объясни причину»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6446520" y="4535424"/>
            <a:ext cx="4443984" cy="365760"/>
          </a:xfrm>
          <a:prstGeom prst="roundRect">
            <a:avLst/>
          </a:prstGeom>
          <a:solidFill>
            <a:srgbClr val="F7B58F"/>
          </a:solidFill>
          <a:ln w="12700">
            <a:solidFill>
              <a:srgbClr val="F7B58F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56248" y="4572000"/>
            <a:ext cx="42245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потребоваться больше времени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32104" y="5596128"/>
            <a:ext cx="105887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«Думай по шагам» не гарантирует улучшения. Лучше попросить проверяемый вывод.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634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7B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270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ответа — тоже инструкция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228832" y="643737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86B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94360" y="6355080"/>
            <a:ext cx="10991088" cy="0"/>
          </a:xfrm>
          <a:prstGeom prst="line">
            <a:avLst/>
          </a:prstGeom>
          <a:solidFill>
            <a:srgbClr val="F7B58F"/>
          </a:solidFill>
          <a:ln w="11430">
            <a:solidFill>
              <a:srgbClr val="F7B58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719072"/>
            <a:ext cx="3493008" cy="3465576"/>
          </a:xfrm>
          <a:prstGeom prst="roundRect">
            <a:avLst/>
          </a:prstGeom>
          <a:solidFill>
            <a:srgbClr val="115159"/>
          </a:solidFill>
          <a:ln w="12700">
            <a:solidFill>
              <a:srgbClr val="115159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96696" y="1984248"/>
            <a:ext cx="3044952" cy="512064"/>
          </a:xfrm>
          <a:prstGeom prst="roundRect">
            <a:avLst/>
          </a:prstGeom>
          <a:solidFill>
            <a:srgbClr val="F7B58F"/>
          </a:solidFill>
          <a:ln w="12700">
            <a:solidFill>
              <a:srgbClr val="F7B58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212140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051560" y="2916936"/>
            <a:ext cx="29260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</a:t>
            </a:r>
            <a:endParaRPr lang="en-US" sz="2400" dirty="0"/>
          </a:p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родителям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042416" y="4352544"/>
            <a:ext cx="296265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D8E9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читать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572000" y="1719072"/>
            <a:ext cx="3493008" cy="3465576"/>
          </a:xfrm>
          <a:prstGeom prst="roundRect">
            <a:avLst/>
          </a:prstGeom>
          <a:solidFill>
            <a:srgbClr val="115159"/>
          </a:solidFill>
          <a:ln w="12700">
            <a:solidFill>
              <a:srgbClr val="115159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791456" y="1984248"/>
            <a:ext cx="3044952" cy="512064"/>
          </a:xfrm>
          <a:prstGeom prst="roundRect">
            <a:avLst/>
          </a:prstGeom>
          <a:solidFill>
            <a:srgbClr val="BCEADC"/>
          </a:solidFill>
          <a:ln w="12700">
            <a:solidFill>
              <a:srgbClr val="BCEADC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46320" y="212140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4846320" y="2916936"/>
            <a:ext cx="29260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</a:t>
            </a:r>
            <a:endParaRPr lang="en-US" sz="2400" dirty="0"/>
          </a:p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классам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4837176" y="4352544"/>
            <a:ext cx="296265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D8E9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сравнивать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8366760" y="1719072"/>
            <a:ext cx="3493008" cy="3465576"/>
          </a:xfrm>
          <a:prstGeom prst="roundRect">
            <a:avLst/>
          </a:prstGeom>
          <a:solidFill>
            <a:srgbClr val="115159"/>
          </a:solidFill>
          <a:ln w="12700">
            <a:solidFill>
              <a:srgbClr val="115159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586216" y="1984248"/>
            <a:ext cx="3044952" cy="512064"/>
          </a:xfrm>
          <a:prstGeom prst="roundRect">
            <a:avLst/>
          </a:prstGeom>
          <a:solidFill>
            <a:srgbClr val="F6D277"/>
          </a:solidFill>
          <a:ln w="12700">
            <a:solidFill>
              <a:srgbClr val="F6D277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641080" y="212140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8641080" y="2916936"/>
            <a:ext cx="29260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</a:t>
            </a:r>
            <a:endParaRPr lang="en-US" sz="2400" dirty="0"/>
          </a:p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программы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8631936" y="4352544"/>
            <a:ext cx="296265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D8E9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обрабатывать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68680" y="5596128"/>
            <a:ext cx="10424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определяем, кому нужен результат. Затем выбираем формат.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6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D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НЮАНС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270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«Ответь JSON» ≠ гарантированный JSON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228832" y="643737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991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94360" y="6355080"/>
            <a:ext cx="10991088" cy="0"/>
          </a:xfrm>
          <a:prstGeom prst="line">
            <a:avLst/>
          </a:prstGeom>
          <a:solidFill>
            <a:srgbClr val="2D756E"/>
          </a:solidFill>
          <a:ln w="11430">
            <a:solidFill>
              <a:srgbClr val="2D756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40664" y="1755648"/>
            <a:ext cx="5266944" cy="3429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05840" y="2002536"/>
            <a:ext cx="4297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2D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ОБЫЧНОМ ЧАТЕ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987552" y="2779776"/>
            <a:ext cx="448056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«Верни список объектов</a:t>
            </a:r>
            <a:endParaRPr lang="en-US" sz="2400" dirty="0"/>
          </a:p>
          <a:p>
            <a:pPr algn="l" indent="0" marL="0">
              <a:buNone/>
            </a:pPr>
            <a:r>
              <a:rPr lang="en-US" sz="24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формате JSON»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996696" y="4498848"/>
            <a:ext cx="4361688" cy="365760"/>
          </a:xfrm>
          <a:prstGeom prst="roundRect">
            <a:avLst/>
          </a:prstGeom>
          <a:solidFill>
            <a:srgbClr val="F7B58F"/>
          </a:solidFill>
          <a:ln w="12700">
            <a:solidFill>
              <a:srgbClr val="F7B58F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06424" y="4535424"/>
            <a:ext cx="4142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ошибиться в синтаксисе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81344" y="1755648"/>
            <a:ext cx="5266944" cy="3429000"/>
          </a:xfrm>
          <a:prstGeom prst="roundRect">
            <a:avLst/>
          </a:prstGeom>
          <a:solidFill>
            <a:srgbClr val="06343A"/>
          </a:solidFill>
          <a:ln w="12700">
            <a:solidFill>
              <a:srgbClr val="06343A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83096" y="1984248"/>
            <a:ext cx="45445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BCEA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API ПРИ ПОДДЕРЖКЕ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501384" y="2779776"/>
            <a:ext cx="43891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Structured Outputs</a:t>
            </a:r>
            <a:endParaRPr lang="en-US" sz="2400" dirty="0"/>
          </a:p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заданная схема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6492240" y="4498848"/>
            <a:ext cx="4315968" cy="365760"/>
          </a:xfrm>
          <a:prstGeom prst="roundRect">
            <a:avLst/>
          </a:prstGeom>
          <a:solidFill>
            <a:srgbClr val="BCEADC"/>
          </a:solidFill>
          <a:ln w="12700">
            <a:solidFill>
              <a:srgbClr val="BCEADC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601968" y="4535424"/>
            <a:ext cx="4096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контролируется строже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86384" y="5577840"/>
            <a:ext cx="107716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повседневной работы чаще достаточно таблицы или списка с чёткими полями.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634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7B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270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Псевдонимизация ≠ анонимность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228832" y="643737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86B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94360" y="6355080"/>
            <a:ext cx="10991088" cy="0"/>
          </a:xfrm>
          <a:prstGeom prst="line">
            <a:avLst/>
          </a:prstGeom>
          <a:solidFill>
            <a:srgbClr val="F7B58F"/>
          </a:solidFill>
          <a:ln w="11430">
            <a:solidFill>
              <a:srgbClr val="F7B58F"/>
            </a:solidFill>
            <a:prstDash val="solid"/>
          </a:ln>
        </p:spPr>
      </p:sp>
      <p:pic>
        <p:nvPicPr>
          <p:cNvPr id="6" name="Image 0" descr="/mnt/data/context_meme_assets/meme_serious_ca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01000" y="1764792"/>
            <a:ext cx="3273552" cy="278892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22376" y="1746504"/>
            <a:ext cx="6967728" cy="1115568"/>
          </a:xfrm>
          <a:prstGeom prst="roundRect">
            <a:avLst/>
          </a:prstGeom>
          <a:solidFill>
            <a:srgbClr val="124D55"/>
          </a:solidFill>
          <a:ln w="12700">
            <a:solidFill>
              <a:srgbClr val="124D55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78408" y="2048256"/>
            <a:ext cx="63916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Было:  Иванова Анна, учитель физики школы № 15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722376" y="3054096"/>
            <a:ext cx="6967728" cy="1115568"/>
          </a:xfrm>
          <a:prstGeom prst="roundRect">
            <a:avLst/>
          </a:prstGeom>
          <a:solidFill>
            <a:srgbClr val="124D55"/>
          </a:solidFill>
          <a:ln w="12700">
            <a:solidFill>
              <a:srgbClr val="124D55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78408" y="3328416"/>
            <a:ext cx="6364224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Стало:  Сотрудник А — единственный физик школы № 15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832104" y="4535424"/>
            <a:ext cx="6153912" cy="365760"/>
          </a:xfrm>
          <a:prstGeom prst="roundRect">
            <a:avLst/>
          </a:prstGeom>
          <a:solidFill>
            <a:srgbClr val="E98970"/>
          </a:solidFill>
          <a:ln w="12700">
            <a:solidFill>
              <a:srgbClr val="E98970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41832" y="4572000"/>
            <a:ext cx="59344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всё ещё может быть установлена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832104" y="5248656"/>
            <a:ext cx="10287000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Убирайте не только ФИО, но и косвенные идентификаторы.</a:t>
            </a:r>
            <a:endParaRPr lang="en-US" sz="2000" dirty="0"/>
          </a:p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отправляйте реальные данные без допустимого основания.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6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D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270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вопросов перед отправкой запроса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228832" y="643737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991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94360" y="6355080"/>
            <a:ext cx="10991088" cy="0"/>
          </a:xfrm>
          <a:prstGeom prst="line">
            <a:avLst/>
          </a:prstGeom>
          <a:solidFill>
            <a:srgbClr val="2D756E"/>
          </a:solidFill>
          <a:ln w="11430">
            <a:solidFill>
              <a:srgbClr val="2D756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14400" y="1728216"/>
            <a:ext cx="365760" cy="365760"/>
          </a:xfrm>
          <a:prstGeom prst="ellipse">
            <a:avLst/>
          </a:prstGeom>
          <a:solidFill>
            <a:srgbClr val="2D756E"/>
          </a:solidFill>
          <a:ln w="12700">
            <a:solidFill>
              <a:srgbClr val="2D756E">
                <a:alpha val="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773936"/>
            <a:ext cx="2834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481328" y="1600200"/>
            <a:ext cx="9326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понимает цель?</a:t>
            </a:r>
            <a:endParaRPr lang="en-US" sz="2300" dirty="0"/>
          </a:p>
        </p:txBody>
      </p:sp>
      <p:sp>
        <p:nvSpPr>
          <p:cNvPr id="9" name="Shape 7"/>
          <p:cNvSpPr/>
          <p:nvPr/>
        </p:nvSpPr>
        <p:spPr>
          <a:xfrm>
            <a:off x="914400" y="2560320"/>
            <a:ext cx="365760" cy="365760"/>
          </a:xfrm>
          <a:prstGeom prst="ellipse">
            <a:avLst/>
          </a:prstGeom>
          <a:solidFill>
            <a:srgbClr val="2D756E"/>
          </a:solidFill>
          <a:ln w="12700">
            <a:solidFill>
              <a:srgbClr val="2D756E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606040"/>
            <a:ext cx="2834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481328" y="2432304"/>
            <a:ext cx="9326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Даны только нужные сведения?</a:t>
            </a:r>
            <a:endParaRPr lang="en-US" sz="2300" dirty="0"/>
          </a:p>
        </p:txBody>
      </p:sp>
      <p:sp>
        <p:nvSpPr>
          <p:cNvPr id="12" name="Shape 10"/>
          <p:cNvSpPr/>
          <p:nvPr/>
        </p:nvSpPr>
        <p:spPr>
          <a:xfrm>
            <a:off x="914400" y="3392424"/>
            <a:ext cx="365760" cy="365760"/>
          </a:xfrm>
          <a:prstGeom prst="ellipse">
            <a:avLst/>
          </a:prstGeom>
          <a:solidFill>
            <a:srgbClr val="2D756E"/>
          </a:solidFill>
          <a:ln w="12700">
            <a:solidFill>
              <a:srgbClr val="2D756E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60120" y="3438144"/>
            <a:ext cx="2834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481328" y="3264408"/>
            <a:ext cx="9326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домысливать — указано?</a:t>
            </a:r>
            <a:endParaRPr lang="en-US" sz="2300" dirty="0"/>
          </a:p>
        </p:txBody>
      </p:sp>
      <p:sp>
        <p:nvSpPr>
          <p:cNvPr id="15" name="Shape 13"/>
          <p:cNvSpPr/>
          <p:nvPr/>
        </p:nvSpPr>
        <p:spPr>
          <a:xfrm>
            <a:off x="914400" y="4224528"/>
            <a:ext cx="365760" cy="365760"/>
          </a:xfrm>
          <a:prstGeom prst="ellipse">
            <a:avLst/>
          </a:prstGeom>
          <a:solidFill>
            <a:srgbClr val="2D756E"/>
          </a:solidFill>
          <a:ln w="12700">
            <a:solidFill>
              <a:srgbClr val="2D756E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60120" y="4270248"/>
            <a:ext cx="2834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481328" y="4096512"/>
            <a:ext cx="9326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результата понятен?</a:t>
            </a:r>
            <a:endParaRPr lang="en-US" sz="2300" dirty="0"/>
          </a:p>
        </p:txBody>
      </p:sp>
      <p:sp>
        <p:nvSpPr>
          <p:cNvPr id="18" name="Shape 16"/>
          <p:cNvSpPr/>
          <p:nvPr/>
        </p:nvSpPr>
        <p:spPr>
          <a:xfrm>
            <a:off x="914400" y="5056632"/>
            <a:ext cx="365760" cy="365760"/>
          </a:xfrm>
          <a:prstGeom prst="ellipse">
            <a:avLst/>
          </a:prstGeom>
          <a:solidFill>
            <a:srgbClr val="E98970"/>
          </a:solidFill>
          <a:ln w="12700">
            <a:solidFill>
              <a:srgbClr val="E98970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0120" y="5102352"/>
            <a:ext cx="2834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481328" y="4928616"/>
            <a:ext cx="9326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3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Проверены персональные данные?</a:t>
            </a:r>
            <a:endParaRPr lang="en-US" sz="2300" dirty="0"/>
          </a:p>
        </p:txBody>
      </p:sp>
      <p:sp>
        <p:nvSpPr>
          <p:cNvPr id="21" name="Text 19"/>
          <p:cNvSpPr/>
          <p:nvPr/>
        </p:nvSpPr>
        <p:spPr>
          <a:xfrm>
            <a:off x="795528" y="6025896"/>
            <a:ext cx="107807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2D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контекста часто важнее «волшебной формулировки».</a:t>
            </a:r>
            <a:endParaRPr lang="en-US" sz="1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634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7B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ПРАКТИКЕ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270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проверим на реальных задачах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228832" y="643737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86B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94360" y="6355080"/>
            <a:ext cx="10991088" cy="0"/>
          </a:xfrm>
          <a:prstGeom prst="line">
            <a:avLst/>
          </a:prstGeom>
          <a:solidFill>
            <a:srgbClr val="F7B58F"/>
          </a:solidFill>
          <a:ln w="11430">
            <a:solidFill>
              <a:srgbClr val="F7B58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49808" y="1993392"/>
            <a:ext cx="3502152" cy="2734056"/>
          </a:xfrm>
          <a:prstGeom prst="roundRect">
            <a:avLst/>
          </a:prstGeom>
          <a:solidFill>
            <a:srgbClr val="125159"/>
          </a:solidFill>
          <a:ln w="12700">
            <a:solidFill>
              <a:srgbClr val="125159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78408" y="2322576"/>
            <a:ext cx="1243584" cy="365760"/>
          </a:xfrm>
          <a:prstGeom prst="roundRect">
            <a:avLst/>
          </a:prstGeom>
          <a:solidFill>
            <a:srgbClr val="BCEADC"/>
          </a:solidFill>
          <a:ln w="12700">
            <a:solidFill>
              <a:srgbClr val="BCEADC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88136" y="2359152"/>
            <a:ext cx="1024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мин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14984" y="2990088"/>
            <a:ext cx="2935224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Пересобрать</a:t>
            </a:r>
            <a:endParaRPr lang="en-US" sz="2200" dirty="0"/>
          </a:p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плохой запрос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4581144" y="1993392"/>
            <a:ext cx="3502152" cy="2734056"/>
          </a:xfrm>
          <a:prstGeom prst="roundRect">
            <a:avLst/>
          </a:prstGeom>
          <a:solidFill>
            <a:srgbClr val="125159"/>
          </a:solidFill>
          <a:ln w="12700">
            <a:solidFill>
              <a:srgbClr val="125159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09744" y="2322576"/>
            <a:ext cx="1243584" cy="365760"/>
          </a:xfrm>
          <a:prstGeom prst="roundRect">
            <a:avLst/>
          </a:prstGeom>
          <a:solidFill>
            <a:srgbClr val="F7B58F"/>
          </a:solidFill>
          <a:ln w="12700">
            <a:solidFill>
              <a:srgbClr val="F7B58F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919472" y="2359152"/>
            <a:ext cx="1024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мин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846320" y="2990088"/>
            <a:ext cx="2935224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Заменить</a:t>
            </a:r>
            <a:endParaRPr lang="en-US" sz="2200" dirty="0"/>
          </a:p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идентификаторы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8412480" y="1993392"/>
            <a:ext cx="3502152" cy="2734056"/>
          </a:xfrm>
          <a:prstGeom prst="roundRect">
            <a:avLst/>
          </a:prstGeom>
          <a:solidFill>
            <a:srgbClr val="125159"/>
          </a:solidFill>
          <a:ln w="12700">
            <a:solidFill>
              <a:srgbClr val="125159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641080" y="2322576"/>
            <a:ext cx="1243584" cy="365760"/>
          </a:xfrm>
          <a:prstGeom prst="roundRect">
            <a:avLst/>
          </a:prstGeom>
          <a:solidFill>
            <a:srgbClr val="F6D277"/>
          </a:solidFill>
          <a:ln w="12700">
            <a:solidFill>
              <a:srgbClr val="F6D277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750808" y="2359152"/>
            <a:ext cx="10241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мин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677656" y="2990088"/>
            <a:ext cx="2935224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Поменять</a:t>
            </a:r>
            <a:endParaRPr lang="en-US" sz="2200" dirty="0"/>
          </a:p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ответа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850392" y="5458968"/>
            <a:ext cx="10241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+ 5 минут на обсуждение ошибок и удачных находок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6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27432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2D7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ВЕДУЩЕГО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270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источники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228832" y="6437376"/>
            <a:ext cx="411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7991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94360" y="6355080"/>
            <a:ext cx="10991088" cy="0"/>
          </a:xfrm>
          <a:prstGeom prst="line">
            <a:avLst/>
          </a:prstGeom>
          <a:solidFill>
            <a:srgbClr val="2D756E"/>
          </a:solidFill>
          <a:ln w="11430">
            <a:solidFill>
              <a:srgbClr val="2D756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41248" y="1773936"/>
            <a:ext cx="137160" cy="137160"/>
          </a:xfrm>
          <a:prstGeom prst="ellipse">
            <a:avLst/>
          </a:prstGeom>
          <a:solidFill>
            <a:srgbClr val="2D756E"/>
          </a:solidFill>
          <a:ln w="12700">
            <a:solidFill>
              <a:srgbClr val="2D756E">
                <a:alpha val="0"/>
              </a:srgbClr>
            </a:solidFill>
            <a:prstDash val="solid"/>
          </a:ln>
        </p:spPr>
      </p:sp>
      <p:sp>
        <p:nvSpPr>
          <p:cNvPr id="7" name="Text 5">
            <a:hlinkClick r:id="rId1" tooltip=""/>
          </p:cNvPr>
          <p:cNvSpPr/>
          <p:nvPr/>
        </p:nvSpPr>
        <p:spPr>
          <a:xfrm>
            <a:off x="1115568" y="1627632"/>
            <a:ext cx="9921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u="sng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Lost in the Middle — Liu et al., 2024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841248" y="2432304"/>
            <a:ext cx="137160" cy="137160"/>
          </a:xfrm>
          <a:prstGeom prst="ellipse">
            <a:avLst/>
          </a:prstGeom>
          <a:solidFill>
            <a:srgbClr val="2D756E"/>
          </a:solidFill>
          <a:ln w="12700">
            <a:solidFill>
              <a:srgbClr val="2D756E">
                <a:alpha val="0"/>
              </a:srgbClr>
            </a:solidFill>
            <a:prstDash val="solid"/>
          </a:ln>
        </p:spPr>
      </p:sp>
      <p:sp>
        <p:nvSpPr>
          <p:cNvPr id="9" name="Text 7">
            <a:hlinkClick r:id="rId2" tooltip=""/>
          </p:cNvPr>
          <p:cNvSpPr/>
          <p:nvPr/>
        </p:nvSpPr>
        <p:spPr>
          <a:xfrm>
            <a:off x="1115568" y="2286000"/>
            <a:ext cx="9921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u="sng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OpenAI — Reasoning best practices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841248" y="3090672"/>
            <a:ext cx="137160" cy="137160"/>
          </a:xfrm>
          <a:prstGeom prst="ellipse">
            <a:avLst/>
          </a:prstGeom>
          <a:solidFill>
            <a:srgbClr val="2D756E"/>
          </a:solidFill>
          <a:ln w="12700">
            <a:solidFill>
              <a:srgbClr val="2D756E">
                <a:alpha val="0"/>
              </a:srgbClr>
            </a:solidFill>
            <a:prstDash val="solid"/>
          </a:ln>
        </p:spPr>
      </p:sp>
      <p:sp>
        <p:nvSpPr>
          <p:cNvPr id="11" name="Text 9">
            <a:hlinkClick r:id="rId3" tooltip=""/>
          </p:cNvPr>
          <p:cNvSpPr/>
          <p:nvPr/>
        </p:nvSpPr>
        <p:spPr>
          <a:xfrm>
            <a:off x="1115568" y="2944368"/>
            <a:ext cx="9921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u="sng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OpenAI — Structured Outputs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841248" y="3749040"/>
            <a:ext cx="137160" cy="137160"/>
          </a:xfrm>
          <a:prstGeom prst="ellipse">
            <a:avLst/>
          </a:prstGeom>
          <a:solidFill>
            <a:srgbClr val="2D756E"/>
          </a:solidFill>
          <a:ln w="12700">
            <a:solidFill>
              <a:srgbClr val="2D756E">
                <a:alpha val="0"/>
              </a:srgbClr>
            </a:solidFill>
            <a:prstDash val="solid"/>
          </a:ln>
        </p:spPr>
      </p:sp>
      <p:sp>
        <p:nvSpPr>
          <p:cNvPr id="13" name="Text 11">
            <a:hlinkClick r:id="rId4" tooltip=""/>
          </p:cNvPr>
          <p:cNvSpPr/>
          <p:nvPr/>
        </p:nvSpPr>
        <p:spPr>
          <a:xfrm>
            <a:off x="1115568" y="3602736"/>
            <a:ext cx="9921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u="sng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Wikimedia Commons — Drake Meme (CC BY 2.0)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841248" y="4407408"/>
            <a:ext cx="137160" cy="137160"/>
          </a:xfrm>
          <a:prstGeom prst="ellipse">
            <a:avLst/>
          </a:prstGeom>
          <a:solidFill>
            <a:srgbClr val="2D756E"/>
          </a:solidFill>
          <a:ln w="12700">
            <a:solidFill>
              <a:srgbClr val="2D756E">
                <a:alpha val="0"/>
              </a:srgbClr>
            </a:solidFill>
            <a:prstDash val="solid"/>
          </a:ln>
        </p:spPr>
      </p:sp>
      <p:sp>
        <p:nvSpPr>
          <p:cNvPr id="15" name="Text 13">
            <a:hlinkClick r:id="rId5" tooltip=""/>
          </p:cNvPr>
          <p:cNvSpPr/>
          <p:nvPr/>
        </p:nvSpPr>
        <p:spPr>
          <a:xfrm>
            <a:off x="1115568" y="4261104"/>
            <a:ext cx="9921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u="sng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Wikimedia Commons — This Is Not Fine, D. Revoy (CC BY 4.0)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841248" y="5065776"/>
            <a:ext cx="137160" cy="137160"/>
          </a:xfrm>
          <a:prstGeom prst="ellipse">
            <a:avLst/>
          </a:prstGeom>
          <a:solidFill>
            <a:srgbClr val="2D756E"/>
          </a:solidFill>
          <a:ln w="12700">
            <a:solidFill>
              <a:srgbClr val="2D756E">
                <a:alpha val="0"/>
              </a:srgbClr>
            </a:solidFill>
            <a:prstDash val="solid"/>
          </a:ln>
        </p:spPr>
      </p:sp>
      <p:sp>
        <p:nvSpPr>
          <p:cNvPr id="17" name="Text 15">
            <a:hlinkClick r:id="rId6" tooltip=""/>
          </p:cNvPr>
          <p:cNvSpPr/>
          <p:nvPr/>
        </p:nvSpPr>
        <p:spPr>
          <a:xfrm>
            <a:off x="1115568" y="4919472"/>
            <a:ext cx="9921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700" u="sng" dirty="0">
                <a:solidFill>
                  <a:srgbClr val="153B41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Wikimedia Commons — Serious Cat meme (CC BY 2.0)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841248" y="5715000"/>
            <a:ext cx="10707624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597B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на слайдах — оригинальные авторские перерисовки по мотивам интернет-мемов;</a:t>
            </a:r>
            <a:endParaRPr lang="en-US" sz="1300" dirty="0"/>
          </a:p>
          <a:p>
            <a:pPr algn="l" indent="0" marL="0">
              <a:buNone/>
            </a:pPr>
            <a:r>
              <a:rPr lang="en-US" sz="1300" dirty="0">
                <a:solidFill>
                  <a:srgbClr val="597B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ссылки ведут к источникам и свободно лицензированным изображениям-референсам.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Контекст решает: работа с LLM в образовании</dc:title>
  <dc:subject>Работа с контекстом и форматами. Занятие IV</dc:subject>
  <dc:creator>ГБУ ИМЦ Курортного района Санкт-Петербурга</dc:creator>
  <cp:lastModifiedBy>ГБУ ИМЦ Курортного района Санкт-Петербурга</cp:lastModifiedBy>
  <cp:revision>1</cp:revision>
  <dcterms:created xsi:type="dcterms:W3CDTF">2026-10-13T09:43:09Z</dcterms:created>
  <dcterms:modified xsi:type="dcterms:W3CDTF">2026-10-13T09:43:09Z</dcterms:modified>
</cp:coreProperties>
</file>