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Открытие: противопоставьте ответ по памяти и ответ по тексту конкретного документа. Объясните, что главная тема занятия — управляемая опора на источники. 1–2 минуты.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говорите, что модель обязательно выдумывает: скажите, что она может ошибаться. Отличайте знание общего факта и проверку последней редакции локального акта.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RAG расшифровывается как Retrieval-Augmented Generation: генерация с дополнением найденными данными. Библиотекарь не становится умнее после каждого нового приказа: он умеет находить документ.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Предобработка: PDF может содержать страницы, колонтитулы, таблицы, плохо извлечённый текст. Чанки — фрагменты разумной длины с возможным перекрытием.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Эмбеддинг — числовое представление текста. Векторный поиск подбирает семантически близкие фрагменты. Это не гарантия истинности.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Поясните, что реальные системы могут использовать фильтры по дате, правам доступа, типу файла и другим атрибутам. Это архитектурная схема, не описание конкретного продукта.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Подчеркните: даже честно настроенная система может пропустить важный документ из-за ошибки retrieval. Цитата тоже требует ручной сверки.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называйте fine-tuning альтернативой для проверки документов во всех случаях: методы дополняют друг друга. SQL нужен для строгого подсчёта, например по таблице участников.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Спросите зал: «Где лучше хранить данные о баллах ВсОШ?» Ответ: структурированная база плюс контролируемый запрос, а не произвольное чтение PDF.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приписывайте всем поисковикам единую архитектуру. ИИ-ответ может сочетать поиск, извлечение, ранжирование и генерацию; детали отличаются по продуктам.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мини-кейс: в методичке сказано «может помочь», а генерация пишет «доказанно гарантирует». Предложите слушателям найти отличие.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Предложите пример района: внутренний справочник по олимпиадам. Хранить номер, дату, статус и версию документа; не загружать персональные данные учащихся в внешний сервис без разрешения и правового основания.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Простой RAG можно собрать без программирования, но надёжная система для организации требует процессов сопровождения; не только лицензии модели.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Веб-страница импортируется по тексту конкретной страницы; YouTube — по доступной расшифровке речи. Не обещайте видеоанализ кадров. При проблеме с YouTube используйте другой ролик с субтитрами. Источник: Google NotebookLM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Предупредите о лимитах, доступности контента и региональных особенностях сервиса. Источники на английском допустимы: отвечать можно на русском, но терминологию проверять.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Перейдите на HTML-страницу с тремя вкладками: учителя, воспитатели, педагоги-психологи. Рекомендуем заранее залогиниться в Google и проверить импорт каждой ссылки.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Закройте занятие тезисом: RAG снижает риск неподкреплённого ответа, но не устраняет его. Задача педагога — применять критическое чтение к ответу модели.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Уточнение: материалы демонстрационные, не заменяют действующие локальные регламенты и профессиональные стандарты. На HTML-странице размещены прямые ссылки на все учебные источники.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НАУЧНО-ПОПУЛЯРНАЯ ЛЕКЦИЯ · 30 МИНУТ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Когда ИИ начинает читать источники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/  RAG · ИИ-ПОИСК · NOTEBOOKLM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13232" y="205740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RAG, ИИ-поиск и собственные базы знаний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31520" y="3931920"/>
            <a:ext cx="10698480" cy="1234440"/>
          </a:xfrm>
          <a:prstGeom prst="roundRect">
            <a:avLst>
              <a:gd name="adj" fmla="val 11111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42336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Главная идея: хороший ответ требует не только сильной модели, но и качественных доказательств.</a:t>
            </a:r>
            <a:endParaRPr lang="en-US" sz="2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ПОЧЕМУ ЭТО НЕОБХОДИМО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Убедительный ответ ≠ достоверный ответ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Память модели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Параметры хранят усвоенные закономерности, а не доступный каталог документов.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Свежесть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Новые распоряжения, методики и данные могут отсутствовать в знаниях модели.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Проверяемость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Человеку нужны цитаты, контекст и возможность открыть первоисточник.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ПРОСТАЯ АНАЛОГИЯ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RAG — библиотекарь перед ответом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Найти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Поиск среди подходящих материалов: страницы, абзацы, документы.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Прочитать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Передать модели отобранные фрагменты вместе с вопросом.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Ответить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Сформулировать ответ с опорой на найденные фрагменты и ссылками.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АРХИТЕКТУРА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происходит до первого вопроса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13232" y="2148840"/>
            <a:ext cx="3310128" cy="2011680"/>
          </a:xfrm>
          <a:prstGeom prst="roundRect">
            <a:avLst>
              <a:gd name="adj" fmla="val 6818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2505456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Документы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923544" y="318211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PDF, сайты, инструкции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114800" y="2862072"/>
            <a:ext cx="594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599432" y="2148840"/>
            <a:ext cx="3310128" cy="2011680"/>
          </a:xfrm>
          <a:prstGeom prst="roundRect">
            <a:avLst>
              <a:gd name="adj" fmla="val 6818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9744" y="2505456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4809744" y="318211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очистка и чанки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8001000" y="2862072"/>
            <a:ext cx="594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8485632" y="2148840"/>
            <a:ext cx="3310128" cy="2011680"/>
          </a:xfrm>
          <a:prstGeom prst="roundRect">
            <a:avLst>
              <a:gd name="adj" fmla="val 6818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95944" y="2505456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Индекс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8695944" y="318211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ключевые слова + векторы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04672" y="4892040"/>
            <a:ext cx="10424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Индекс обновляется по мере появления или изменения источников.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ТЕХНИЧЕСКАЯ ЧАСТЬ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Эмбеддинги: близость по смыслу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77240" y="1993392"/>
            <a:ext cx="6492240" cy="3246120"/>
          </a:xfrm>
          <a:prstGeom prst="roundRect">
            <a:avLst>
              <a:gd name="adj" fmla="val 4225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88136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«Как помочь ребёнку сосредоточиться?»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80160" y="315468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↕  близко по смыслу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088136" y="405079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«Упражнения на устойчивость внимания»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607808" y="1993392"/>
            <a:ext cx="3657600" cy="3246120"/>
          </a:xfrm>
          <a:prstGeom prst="roundRect">
            <a:avLst>
              <a:gd name="adj" fmla="val 4225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09560" y="2514600"/>
            <a:ext cx="31272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Вектор ≠ понимание истины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7909560" y="3758184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Похожий текст может быть устаревшим или ошибочным.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ОТБОР ДОКАЗАТЕЛЬСТВ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Современный поиск — гибридный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Лексический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Находит точные слова: № приказа, фамилию, термин, артикул.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Векторный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Находит похожие по смыслу формулировки, даже без совпадения слов.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Reranking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Дополнительная модель уточняет, какие фрагменты полезнее для вопроса.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 ВРЕМЯ ЗАПРОСА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Ответ: четыре шага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286000"/>
            <a:ext cx="2697480" cy="2057400"/>
          </a:xfrm>
          <a:prstGeom prst="roundRect">
            <a:avLst>
              <a:gd name="adj" fmla="val 6667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679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Вопрос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33101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написано о…?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319272" y="3072384"/>
            <a:ext cx="594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3566160" y="2286000"/>
            <a:ext cx="2697480" cy="2057400"/>
          </a:xfrm>
          <a:prstGeom prst="roundRect">
            <a:avLst>
              <a:gd name="adj" fmla="val 6667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30752" y="2679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Поиск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30752" y="33101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top-k фрагментов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227064" y="3072384"/>
            <a:ext cx="594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6473952" y="2286000"/>
            <a:ext cx="2697480" cy="2057400"/>
          </a:xfrm>
          <a:prstGeom prst="roundRect">
            <a:avLst>
              <a:gd name="adj" fmla="val 6667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38544" y="2679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Контекст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638544" y="33101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вопрос + фрагменты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134856" y="3072384"/>
            <a:ext cx="594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9381744" y="2286000"/>
            <a:ext cx="2697480" cy="2057400"/>
          </a:xfrm>
          <a:prstGeom prst="roundRect">
            <a:avLst>
              <a:gd name="adj" fmla="val 6667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546336" y="267919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Генерация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9546336" y="33101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 + цитаты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77240" y="5001768"/>
            <a:ext cx="1088136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Слабое звено: если нужный источник не найден, модель его не увидит.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ПОХОЖИЕ ПОДХОДЫ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RAG — не единственный способ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Длинный контекст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Можно поместить документы сразу в окно модели. Просто при небольшом наборе; цена и объём ограничивают.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Fine-tuning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Меняет поведение или специализацию модели. Не лучший способ хранить постоянно обновляемые положения.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Инструменты и SQL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Модель выполняет запрос к базе или API. Для точных структурированных данных часто надёжнее текстового поиска.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СРАВНЕНИЕ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Какой инструмент — для какой задачи?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58952" y="1828800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29415B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911096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Задача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760720" y="1911096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Подход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58952" y="2395728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32688" y="2478024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Три небольших статьи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60720" y="2478024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Длинный контекст / файлы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58952" y="2962656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3044952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Тысячи документов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760720" y="3044952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RAG + индекс + права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58952" y="3529584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2688" y="3611880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Число участников по школам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760720" y="361188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SQL / табличный инструмент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58952" y="4096512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2688" y="4178808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Единый стиль ответа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760720" y="4178808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Инструкции / дообучение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58952" y="4663440"/>
            <a:ext cx="10698480" cy="493776"/>
          </a:xfrm>
          <a:prstGeom prst="roundRect">
            <a:avLst>
              <a:gd name="adj" fmla="val 925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32688" y="4745736"/>
            <a:ext cx="4709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Последние события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760720" y="4745736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Веб-поиск с проверкой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ПОИСКОВЫЕ ДВИЖКИ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 поисковой выдачи к ИИ-ответу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Классический поиск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Обход сайтов, индексация, ранжирование и список ссылок.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ИИ-поиск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Переформулировка вопросов, выбор результатов, чтение страниц и синтез ответа.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Следовать ссылкам; отличать оригинал от пересказа и дату публикации от даты события.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ГДЕ ОШИБАЮТСЯ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Почему ссылка ещё не доказательство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 /  RAG · ИИ-ПОИСК · NOTEBOOKLM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22960" y="2029968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43000" y="2029968"/>
            <a:ext cx="10195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 найден, но в нём нет заявленного вывода.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22960" y="283464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2834640"/>
            <a:ext cx="10195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Цитата верная, однако вывод сильнее исходного текста.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22960" y="3639312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43000" y="3639312"/>
            <a:ext cx="10195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Материал устарел или относится к другой возрастной группе.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22960" y="4443984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43000" y="4443984"/>
            <a:ext cx="10195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Первичная публикация подменена вторичным пересказом.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СОБСТВЕННЫЕ ДОКУМЕНТЫ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Школьная база знаний: реальная польза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положить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Локальные акты, положения, программы, памятки, шаблоны.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спросить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«Какие документы регламентируют…?» «Что изменилось между версиями?»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защитить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Персональные данные, доступ по ролям, версии и конфиденциальные материалы.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ПРОЕКТИРОВАНИЕ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Три слоя качественной базы знаний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Ответственный, актуальная редакция, разрешённый доступ, хорошее качество текста.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Извлечение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Сегментация, метаданные, поиск, фильтры и повторное ранжирование.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Контроль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 цитат, тестовые вопросы, журнал ошибок, обновление индекса.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ИНСТРУМЕНТ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NotebookLM: личная исследовательская папка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 /  RAG · ИИ-ПОИСК · NOTEBOOKLM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22960" y="201168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43000" y="20116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Создаём блокнот и добавляем PDF, сайт, видео YouTube.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22960" y="2798064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2798064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Задаём вопросы источникам и открываем цитируемые фрагменты.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22960" y="3584448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43000" y="358444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Сравниваем сведения и создаём рабочие материалы.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22960" y="4370832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43000" y="4370832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Проверяем, что источники действительно говорят об этом.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ПРАКТИЧЕСКАЯ ОГОВОРКА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Три формата — три ограничения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5836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PDF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8696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Сканирование, таблицы, колонки и формулы могут извлекаться неточно.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27024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YouTube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9884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основу анализа обычно попадает текст субтитров, а не демонстрация на экране.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882128" y="2011680"/>
            <a:ext cx="3447288" cy="3200400"/>
          </a:xfrm>
          <a:prstGeom prst="roundRect">
            <a:avLst>
              <a:gd name="adj" fmla="val 4286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10728" y="2304288"/>
            <a:ext cx="2990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Сайт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10728" y="3054096"/>
            <a:ext cx="299008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Импортируется конкретная публичная страница, не весь домен и не встроенные материалы.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ИНСТРУКЦИЯ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Алгоритм для участника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 /  RAG · ИИ-ПОИСК · NOTEBOOKLM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04672" y="1828800"/>
            <a:ext cx="10378440" cy="630936"/>
          </a:xfrm>
          <a:prstGeom prst="roundRect">
            <a:avLst>
              <a:gd name="adj" fmla="val 2173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1938528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00–05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2542032" y="1938528"/>
            <a:ext cx="81564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Добавить три источника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04672" y="2587752"/>
            <a:ext cx="10378440" cy="630936"/>
          </a:xfrm>
          <a:prstGeom prst="roundRect">
            <a:avLst>
              <a:gd name="adj" fmla="val 2173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69748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05–12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2542032" y="2697480"/>
            <a:ext cx="81564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Найти 3 подтверждённых тезиса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804672" y="3346704"/>
            <a:ext cx="10378440" cy="630936"/>
          </a:xfrm>
          <a:prstGeom prst="roundRect">
            <a:avLst>
              <a:gd name="adj" fmla="val 2173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3456432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12–20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2542032" y="3456432"/>
            <a:ext cx="81564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Сравнить и проверить цитаты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04672" y="4105656"/>
            <a:ext cx="10378440" cy="630936"/>
          </a:xfrm>
          <a:prstGeom prst="roundRect">
            <a:avLst>
              <a:gd name="adj" fmla="val 2173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215384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20–27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2542032" y="4215384"/>
            <a:ext cx="81564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Создать рабочий материал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804672" y="4864608"/>
            <a:ext cx="10378440" cy="630936"/>
          </a:xfrm>
          <a:prstGeom prst="roundRect">
            <a:avLst>
              <a:gd name="adj" fmla="val 21739"/>
            </a:avLst>
          </a:prstGeom>
          <a:solidFill>
            <a:srgbClr val="152238"/>
          </a:solidFill>
          <a:ln w="12700">
            <a:solidFill>
              <a:srgbClr val="2A3A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1560" y="4974336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27–30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2542032" y="4974336"/>
            <a:ext cx="81564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Рефлексия: ограничения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ЗАВЕРШЕНИЕ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Доверяй источнику? Проверяй источник!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 /  RAG · ИИ-ПОИСК · NOTEBOOKLM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31520" y="2176272"/>
            <a:ext cx="107899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Найдено  ≠  доказано  ≠  применимо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14400" y="338328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34440" y="3383280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Можно ли открыть исходный фрагмент?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3941064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34440" y="3941064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Верно ли передан смысл?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14400" y="4498848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34440" y="4498848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 какой аудитории и времени относится вывод?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" y="5056632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234440" y="5056632"/>
            <a:ext cx="9738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Где заканчиваются данные и начинается интерпретация?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64D8CD"/>
          </a:solidFill>
          <a:ln w="12700">
            <a:solidFill>
              <a:srgbClr val="64D8C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338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 И ССЫЛКИ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41248"/>
            <a:ext cx="109728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Куда посмотреть после занятия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6437376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AEC0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 /  RAG · ИИ-ПОИСК · NOTEBOOKLM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97280" y="2103120"/>
            <a:ext cx="1037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Google: справка NotebookLM — support.google.com/gemininotebook/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83464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97280" y="2834640"/>
            <a:ext cx="1037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UNESCO: Guidance for generative AI in education and research (2023)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356616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4D8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97280" y="3566160"/>
            <a:ext cx="1037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Harvard Center on the Developing Child — developingchild.harvard.edu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77240" y="4297680"/>
            <a:ext cx="201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FFC7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7280" y="4297680"/>
            <a:ext cx="1037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/ UNICEF — материалы по благополучию учащихся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RAG: от поисковика к собственной базе знаний</dc:title>
  <dc:subject>RAG, поиск с ИИ и NotebookLM</dc:subject>
  <dc:creator>Образовательный семинар</dc:creator>
  <cp:lastModifiedBy>Образовательный семинар</cp:lastModifiedBy>
  <cp:revision>1</cp:revision>
  <dcterms:created xsi:type="dcterms:W3CDTF">2026-10-20T11:06:29Z</dcterms:created>
  <dcterms:modified xsi:type="dcterms:W3CDTF">2026-10-20T11:06:29Z</dcterms:modified>
</cp:coreProperties>
</file>