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0" r:id="rId3"/>
    <p:sldId id="258" r:id="rId4"/>
    <p:sldId id="261" r:id="rId5"/>
    <p:sldId id="263" r:id="rId6"/>
    <p:sldId id="265" r:id="rId7"/>
    <p:sldId id="264" r:id="rId8"/>
    <p:sldId id="262" r:id="rId9"/>
    <p:sldId id="266" r:id="rId10"/>
    <p:sldId id="267" r:id="rId11"/>
    <p:sldId id="268" r:id="rId12"/>
    <p:sldId id="269" r:id="rId13"/>
    <p:sldId id="271" r:id="rId14"/>
    <p:sldId id="272" r:id="rId15"/>
    <p:sldId id="279" r:id="rId16"/>
    <p:sldId id="270" r:id="rId17"/>
    <p:sldId id="274" r:id="rId18"/>
    <p:sldId id="275" r:id="rId19"/>
    <p:sldId id="276" r:id="rId20"/>
    <p:sldId id="273" r:id="rId21"/>
    <p:sldId id="277" r:id="rId22"/>
    <p:sldId id="278" r:id="rId23"/>
    <p:sldId id="2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43A"/>
    <a:srgbClr val="05464F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80432" autoAdjust="0"/>
  </p:normalViewPr>
  <p:slideViewPr>
    <p:cSldViewPr snapToGrid="0">
      <p:cViewPr varScale="1">
        <p:scale>
          <a:sx n="68" d="100"/>
          <a:sy n="68" d="100"/>
        </p:scale>
        <p:origin x="103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E5FC8-0438-4DA5-B42E-AC0B7F69CF13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0109F-8064-40D9-A5FC-AFA1E28A6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38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47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9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88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 b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3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71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1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78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4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8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86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F10D2FF-147A-4F55-869A-6BC903B4876E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831AB1D-423C-40BB-8A0C-B9B240B62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933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57A51-643E-873D-AD2D-A86482CBA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693" y="2588989"/>
            <a:ext cx="9954409" cy="238760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Использование искусственного интеллекта </a:t>
            </a:r>
            <a:b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 образовании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ADEFF51-1F8E-F8E3-45AB-1BE795229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2611" y="509215"/>
            <a:ext cx="9144000" cy="1655762"/>
          </a:xfrm>
        </p:spPr>
        <p:txBody>
          <a:bodyPr/>
          <a:lstStyle/>
          <a:p>
            <a:r>
              <a:rPr lang="ru-RU" sz="2800" kern="1400" spc="-8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Дополнительная профессиональная программа (повышение квалификации)</a:t>
            </a:r>
            <a:endParaRPr lang="ru-RU" sz="2800" kern="1400" spc="-50" dirty="0"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22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BC6E7-5B13-8929-72FE-64DCB0F2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Темы занятий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29B78-DD91-7EAC-5A80-D445B7208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Введение. Техническая парадигма и безопасность.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Архитектура LLM и Интерфейсы.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Промпт</a:t>
            </a:r>
            <a:r>
              <a:rPr lang="ru-RU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-инжиниринг: Роли и Инструкции.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Работа с контекстом и форматами.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Персональные базы знаний (RAG).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Мультимодальность</a:t>
            </a: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зрение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слух</a:t>
            </a:r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Генерация визуального контента.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Агенты, Инструменты и Подготовка проекта.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Итоговая аттестация.</a:t>
            </a:r>
          </a:p>
        </p:txBody>
      </p:sp>
    </p:spTree>
    <p:extLst>
      <p:ext uri="{BB962C8B-B14F-4D97-AF65-F5344CB8AC3E}">
        <p14:creationId xmlns:p14="http://schemas.microsoft.com/office/powerpoint/2010/main" val="3004523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57A51-643E-873D-AD2D-A86482CBA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179" y="684885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ru-RU" sz="67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Занятие </a:t>
            </a:r>
            <a:r>
              <a:rPr lang="en-US" sz="67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III</a:t>
            </a:r>
            <a:br>
              <a:rPr lang="ru-RU" dirty="0"/>
            </a:br>
            <a:r>
              <a:rPr lang="ru-RU" sz="5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Промпт</a:t>
            </a:r>
            <a:r>
              <a:rPr lang="ru-RU" sz="5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-инжиниринг: Роли и Инструкции.</a:t>
            </a: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ADEFF51-1F8E-F8E3-45AB-1BE795229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0789" y="3650448"/>
            <a:ext cx="9144000" cy="2761109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Промпт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-инжиниринг: Роли и Инструкции.</a:t>
            </a:r>
          </a:p>
          <a:p>
            <a:pPr marL="514350" indent="-514350" algn="l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Системные </a:t>
            </a:r>
            <a:r>
              <a:rPr lang="ru-RU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промпты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l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Ролевые модели (</a:t>
            </a:r>
            <a:r>
              <a:rPr lang="ru-RU" sz="2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Personas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  <a:p>
            <a:pPr marL="514350" indent="-514350" algn="l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Стилизация текста.</a:t>
            </a:r>
          </a:p>
        </p:txBody>
      </p:sp>
    </p:spTree>
    <p:extLst>
      <p:ext uri="{BB962C8B-B14F-4D97-AF65-F5344CB8AC3E}">
        <p14:creationId xmlns:p14="http://schemas.microsoft.com/office/powerpoint/2010/main" val="1220403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35B6E-4F90-BB83-6755-2B010149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Неожиданное открытие </a:t>
            </a:r>
            <a:br>
              <a:rPr lang="ru-RU" dirty="0"/>
            </a:br>
            <a:r>
              <a:rPr lang="ru-RU" dirty="0"/>
              <a:t>на прошлом уроке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E3C817-CE4B-0103-F9E2-67BC9A4C9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выкрутить </a:t>
            </a:r>
            <a:r>
              <a:rPr lang="en-US" dirty="0"/>
              <a:t>Top P </a:t>
            </a:r>
            <a:r>
              <a:rPr lang="ru-RU" dirty="0"/>
              <a:t>на минимум</a:t>
            </a:r>
            <a:r>
              <a:rPr lang="en-US" dirty="0"/>
              <a:t> (0)</a:t>
            </a:r>
            <a:r>
              <a:rPr lang="ru-RU" dirty="0"/>
              <a:t>, то модель приобретает способность к точному воспроизведению ответов</a:t>
            </a:r>
          </a:p>
          <a:p>
            <a:r>
              <a:rPr lang="ru-RU" dirty="0"/>
              <a:t>Если выкрутить одновременно </a:t>
            </a:r>
            <a:r>
              <a:rPr lang="en-US" dirty="0"/>
              <a:t>Top-P </a:t>
            </a:r>
            <a:r>
              <a:rPr lang="ru-RU" dirty="0"/>
              <a:t>и температуру на максимум, то модель начинает давать сумбурные ответы (семантический дрейф).</a:t>
            </a:r>
          </a:p>
        </p:txBody>
      </p:sp>
    </p:spTree>
    <p:extLst>
      <p:ext uri="{BB962C8B-B14F-4D97-AF65-F5344CB8AC3E}">
        <p14:creationId xmlns:p14="http://schemas.microsoft.com/office/powerpoint/2010/main" val="367584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52149-7A43-CA06-34C2-B495ABB6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Системная инструкция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CD0378-BE86-AE02-1921-1898FCA27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«Конституция" для бота. Он не имеет права её нарушать. Если в системной инструкции написано "Ты — кот", </a:t>
            </a:r>
            <a:br>
              <a:rPr lang="en-US" dirty="0"/>
            </a:br>
            <a:r>
              <a:rPr lang="ru-RU" dirty="0"/>
              <a:t>то на вопрос "Сколько будет 2+2" он обязан ответить "Мяу" (или "4, но дай рыбы")»</a:t>
            </a:r>
          </a:p>
          <a:p>
            <a:r>
              <a:rPr lang="ru-RU" dirty="0"/>
              <a:t>Более эффективно, чем одиночные инструкции внутри диалога с моделью</a:t>
            </a:r>
          </a:p>
        </p:txBody>
      </p:sp>
    </p:spTree>
    <p:extLst>
      <p:ext uri="{BB962C8B-B14F-4D97-AF65-F5344CB8AC3E}">
        <p14:creationId xmlns:p14="http://schemas.microsoft.com/office/powerpoint/2010/main" val="315517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19292-4C05-2AF7-80F5-659251CC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5547E-1621-2589-2EB9-7FE2411CC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155" y="1746604"/>
            <a:ext cx="4004733" cy="3514019"/>
          </a:xfrm>
        </p:spPr>
        <p:txBody>
          <a:bodyPr/>
          <a:lstStyle/>
          <a:p>
            <a:r>
              <a:rPr lang="ru-RU" dirty="0" err="1"/>
              <a:t>Пром</a:t>
            </a:r>
            <a:r>
              <a:rPr lang="ru-RU" dirty="0"/>
              <a:t>(п)т</a:t>
            </a:r>
          </a:p>
          <a:p>
            <a:r>
              <a:rPr lang="ru-RU" dirty="0"/>
              <a:t>Инструкция</a:t>
            </a:r>
          </a:p>
          <a:p>
            <a:r>
              <a:rPr lang="ru-RU" dirty="0"/>
              <a:t>Запрос</a:t>
            </a:r>
          </a:p>
          <a:p>
            <a:r>
              <a:rPr lang="ru-RU" dirty="0"/>
              <a:t>Установка</a:t>
            </a:r>
          </a:p>
          <a:p>
            <a:r>
              <a:rPr lang="ru-RU" dirty="0"/>
              <a:t>Задание</a:t>
            </a:r>
          </a:p>
          <a:p>
            <a:r>
              <a:rPr lang="ru-RU" dirty="0"/>
              <a:t>Ввод</a:t>
            </a:r>
            <a:endParaRPr lang="en-US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715FF18-86D2-0C2B-4B74-404A1711E3F3}"/>
              </a:ext>
            </a:extLst>
          </p:cNvPr>
          <p:cNvSpPr txBox="1">
            <a:spLocks/>
          </p:cNvSpPr>
          <p:nvPr/>
        </p:nvSpPr>
        <p:spPr>
          <a:xfrm>
            <a:off x="7718777" y="2994024"/>
            <a:ext cx="40047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Подсказка</a:t>
            </a:r>
          </a:p>
          <a:p>
            <a:r>
              <a:rPr lang="ru-RU" dirty="0"/>
              <a:t>Стимул</a:t>
            </a:r>
          </a:p>
          <a:p>
            <a:r>
              <a:rPr lang="ru-RU" dirty="0"/>
              <a:t>Формулировка</a:t>
            </a:r>
          </a:p>
          <a:p>
            <a:r>
              <a:rPr lang="ru-RU" dirty="0"/>
              <a:t>Наводка</a:t>
            </a:r>
          </a:p>
          <a:p>
            <a:r>
              <a:rPr lang="ru-RU" dirty="0"/>
              <a:t>Директива</a:t>
            </a:r>
          </a:p>
          <a:p>
            <a:r>
              <a:rPr lang="ru-RU" dirty="0"/>
              <a:t>Затравка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80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2B848-DA6A-E4E9-5427-0BD2ABB4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идеальный </a:t>
            </a:r>
            <a:r>
              <a:rPr lang="ru-RU" dirty="0" err="1"/>
              <a:t>промт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1C2849-2545-64E5-E602-25E8C49BD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	[РОЛЬ] </a:t>
            </a:r>
          </a:p>
          <a:p>
            <a:pPr marL="0" indent="0">
              <a:buNone/>
            </a:pPr>
            <a:r>
              <a:rPr lang="ru-RU" sz="4000" dirty="0"/>
              <a:t>+ 	[ЦЕЛЬ]</a:t>
            </a:r>
          </a:p>
          <a:p>
            <a:pPr marL="0" indent="0">
              <a:buNone/>
            </a:pPr>
            <a:r>
              <a:rPr lang="ru-RU" sz="4000" dirty="0"/>
              <a:t>+	</a:t>
            </a:r>
            <a:r>
              <a:rPr lang="en-US" sz="4000" dirty="0"/>
              <a:t>[</a:t>
            </a:r>
            <a:r>
              <a:rPr lang="ru-RU" sz="4000" dirty="0"/>
              <a:t>ЗАДАЧИ</a:t>
            </a:r>
            <a:r>
              <a:rPr lang="en-US" sz="4000" dirty="0"/>
              <a:t>]</a:t>
            </a:r>
            <a:r>
              <a:rPr lang="ru-RU" sz="4000" dirty="0"/>
              <a:t> </a:t>
            </a:r>
          </a:p>
          <a:p>
            <a:pPr marL="0" indent="0">
              <a:buNone/>
            </a:pPr>
            <a:r>
              <a:rPr lang="ru-RU" sz="4000" dirty="0"/>
              <a:t>+ 	[КОНТЕКСТ] </a:t>
            </a:r>
          </a:p>
          <a:p>
            <a:pPr marL="0" indent="0">
              <a:buNone/>
            </a:pPr>
            <a:r>
              <a:rPr lang="ru-RU" sz="4000" dirty="0"/>
              <a:t>+ 	[ОГРАНИЧЕНИЯ] </a:t>
            </a:r>
          </a:p>
          <a:p>
            <a:pPr marL="0" indent="0">
              <a:buNone/>
            </a:pPr>
            <a:r>
              <a:rPr lang="ru-RU" sz="4000" dirty="0"/>
              <a:t>+	[ФОРМАТ ОТВЕТА]</a:t>
            </a:r>
          </a:p>
          <a:p>
            <a:pPr marL="0" indent="0">
              <a:buNone/>
            </a:pPr>
            <a:r>
              <a:rPr lang="ru-RU" sz="4000" dirty="0"/>
              <a:t>+	</a:t>
            </a:r>
            <a:r>
              <a:rPr lang="en-US" sz="4000" dirty="0"/>
              <a:t>[</a:t>
            </a:r>
            <a:r>
              <a:rPr lang="ru-RU" sz="4000" dirty="0"/>
              <a:t>НЕСКОЛЬКО ПРИМЕРОВ</a:t>
            </a:r>
            <a:r>
              <a:rPr lang="en-US" sz="4000" dirty="0"/>
              <a:t>]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5742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05008-B4BC-ACB9-C7C2-92A83ADE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CDFF01-895A-FF02-002D-6FF73508A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Это способ отсечь лишние 99% вероятных ответов, которые вам не подходят, и заставить систему работать в узком коридоре»</a:t>
            </a:r>
          </a:p>
          <a:p>
            <a:r>
              <a:rPr lang="ru-RU" dirty="0"/>
              <a:t>Если вы просто крикните в коридор: «Скажите, что нам делать с текущей крышей!", вам ответит и уборщица, и физрук, и пробегающий мимо первоклассник. Вы получите хаос.</a:t>
            </a:r>
            <a:endParaRPr lang="en-US" dirty="0"/>
          </a:p>
          <a:p>
            <a:r>
              <a:rPr lang="ru-RU" dirty="0"/>
              <a:t>Не делает модель умнее, </a:t>
            </a:r>
            <a:br>
              <a:rPr lang="ru-RU" dirty="0"/>
            </a:br>
            <a:r>
              <a:rPr lang="ru-RU" dirty="0"/>
              <a:t>но настраивает используемый словарь и логику ответа</a:t>
            </a:r>
          </a:p>
        </p:txBody>
      </p:sp>
    </p:spTree>
    <p:extLst>
      <p:ext uri="{BB962C8B-B14F-4D97-AF65-F5344CB8AC3E}">
        <p14:creationId xmlns:p14="http://schemas.microsoft.com/office/powerpoint/2010/main" val="3982599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41FFC-F68D-6AC7-5488-E912C0E90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660F2B-2FF5-FE1C-9296-0A4DBBB6C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То, что вы хотите получить от модели</a:t>
            </a:r>
          </a:p>
        </p:txBody>
      </p:sp>
    </p:spTree>
    <p:extLst>
      <p:ext uri="{BB962C8B-B14F-4D97-AF65-F5344CB8AC3E}">
        <p14:creationId xmlns:p14="http://schemas.microsoft.com/office/powerpoint/2010/main" val="1760738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64479-019B-D783-5E05-CE72C0AB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F02E2A-C920-431A-FED9-4745C05F1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вы уже «набили шишек» опишите подробно, из каких шагов состоит решение ваше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2179509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DB547-D7C4-DEA6-DF41-BE4B985E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Контекст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1B3687-38DE-2AC8-2A82-76FCD2F9F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Чем подробнее опишете специфику вашей проблемы, тем точнее получите результат к ожидаемому.</a:t>
            </a:r>
          </a:p>
        </p:txBody>
      </p:sp>
    </p:spTree>
    <p:extLst>
      <p:ext uri="{BB962C8B-B14F-4D97-AF65-F5344CB8AC3E}">
        <p14:creationId xmlns:p14="http://schemas.microsoft.com/office/powerpoint/2010/main" val="251727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4D143-C787-AB04-B7B5-5F3DBA86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6096C-5B46-45AD-A93F-9195D1DBC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Иногда важно не только указать, что надо делать, но и чего не надо.</a:t>
            </a:r>
          </a:p>
        </p:txBody>
      </p:sp>
    </p:spTree>
    <p:extLst>
      <p:ext uri="{BB962C8B-B14F-4D97-AF65-F5344CB8AC3E}">
        <p14:creationId xmlns:p14="http://schemas.microsoft.com/office/powerpoint/2010/main" val="743758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6C89D-96B3-EA30-18E0-DC3A5EC9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Формат ответа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1628D-746C-DB70-07A3-CA2F6E099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Иногда достаточно Да/Нет</a:t>
            </a:r>
          </a:p>
          <a:p>
            <a:r>
              <a:rPr lang="ru-RU" dirty="0"/>
              <a:t>Просто число</a:t>
            </a:r>
          </a:p>
          <a:p>
            <a:r>
              <a:rPr lang="ru-RU" dirty="0"/>
              <a:t>Таблица</a:t>
            </a:r>
          </a:p>
          <a:p>
            <a:r>
              <a:rPr lang="en-US" dirty="0"/>
              <a:t>HTML</a:t>
            </a:r>
          </a:p>
          <a:p>
            <a:r>
              <a:rPr lang="ru-RU" dirty="0"/>
              <a:t>Сложное описание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03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FBE00-5157-8BA3-166E-C0015F3C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ECCC56-3DF4-754D-DD84-262AA1B7D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Без примера (</a:t>
            </a:r>
            <a:r>
              <a:rPr lang="en-US" dirty="0"/>
              <a:t>Zero-shot</a:t>
            </a:r>
            <a:r>
              <a:rPr lang="ru-RU" dirty="0"/>
              <a:t>)</a:t>
            </a:r>
          </a:p>
          <a:p>
            <a:r>
              <a:rPr lang="ru-RU" dirty="0"/>
              <a:t>Один пример</a:t>
            </a:r>
            <a:r>
              <a:rPr lang="en-US" dirty="0"/>
              <a:t> (One-shot)</a:t>
            </a:r>
            <a:endParaRPr lang="ru-RU" dirty="0"/>
          </a:p>
          <a:p>
            <a:r>
              <a:rPr lang="ru-RU" dirty="0"/>
              <a:t>Несколько</a:t>
            </a:r>
            <a:r>
              <a:rPr lang="en-US" dirty="0"/>
              <a:t> (Few-shot)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090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C41C7-04BD-22E8-F59B-952C3B44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с примерами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F74642-0B66-0780-3D52-BCBC89440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Плохой </a:t>
            </a:r>
            <a:r>
              <a:rPr lang="ru-RU" dirty="0" err="1"/>
              <a:t>промпт</a:t>
            </a:r>
            <a:r>
              <a:rPr lang="ru-RU" dirty="0"/>
              <a:t>: «Придумай вопросы по "Войне и миру"».</a:t>
            </a:r>
          </a:p>
          <a:p>
            <a:r>
              <a:rPr lang="ru-RU" dirty="0"/>
              <a:t>Хороший </a:t>
            </a:r>
            <a:r>
              <a:rPr lang="ru-RU" dirty="0" err="1"/>
              <a:t>промпт</a:t>
            </a:r>
            <a:r>
              <a:rPr lang="ru-RU" dirty="0"/>
              <a:t> (</a:t>
            </a:r>
            <a:r>
              <a:rPr lang="ru-RU" dirty="0" err="1"/>
              <a:t>Few-Shot</a:t>
            </a:r>
            <a:r>
              <a:rPr lang="ru-RU" dirty="0"/>
              <a:t>): «Я дам тебе примеры хороших вопросов. Придумай еще 5 таких же.</a:t>
            </a:r>
          </a:p>
          <a:p>
            <a:r>
              <a:rPr lang="ru-RU" dirty="0"/>
              <a:t>Пример 1: Почему князь Андрей разочаровался в Наполеоне? (Анализ мотивации).</a:t>
            </a:r>
          </a:p>
          <a:p>
            <a:r>
              <a:rPr lang="ru-RU" dirty="0"/>
              <a:t>Пример 2: Как сцена дуба отражает внутреннее состояние героя? (Символизм).»</a:t>
            </a:r>
          </a:p>
        </p:txBody>
      </p:sp>
    </p:spTree>
    <p:extLst>
      <p:ext uri="{BB962C8B-B14F-4D97-AF65-F5344CB8AC3E}">
        <p14:creationId xmlns:p14="http://schemas.microsoft.com/office/powerpoint/2010/main" val="313338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2B848-DA6A-E4E9-5427-0BD2ABB4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идеальный </a:t>
            </a:r>
            <a:r>
              <a:rPr lang="ru-RU" dirty="0" err="1"/>
              <a:t>промт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1C2849-2545-64E5-E602-25E8C49BD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	[РОЛЬ] </a:t>
            </a:r>
          </a:p>
          <a:p>
            <a:pPr marL="0" indent="0">
              <a:buNone/>
            </a:pPr>
            <a:r>
              <a:rPr lang="ru-RU" sz="4000" dirty="0"/>
              <a:t>+ 	[ЦЕЛЬ]</a:t>
            </a:r>
          </a:p>
          <a:p>
            <a:pPr marL="0" indent="0">
              <a:buNone/>
            </a:pPr>
            <a:r>
              <a:rPr lang="ru-RU" sz="4000" dirty="0"/>
              <a:t>+	</a:t>
            </a:r>
            <a:r>
              <a:rPr lang="en-US" sz="4000" dirty="0"/>
              <a:t>[</a:t>
            </a:r>
            <a:r>
              <a:rPr lang="ru-RU" sz="4000" dirty="0"/>
              <a:t>ЗАДАЧИ</a:t>
            </a:r>
            <a:r>
              <a:rPr lang="en-US" sz="4000" dirty="0"/>
              <a:t>]</a:t>
            </a:r>
            <a:r>
              <a:rPr lang="ru-RU" sz="4000" dirty="0"/>
              <a:t> </a:t>
            </a:r>
          </a:p>
          <a:p>
            <a:pPr marL="0" indent="0">
              <a:buNone/>
            </a:pPr>
            <a:r>
              <a:rPr lang="ru-RU" sz="4000" dirty="0"/>
              <a:t>+ 	[КОНТЕКСТ] </a:t>
            </a:r>
          </a:p>
          <a:p>
            <a:pPr marL="0" indent="0">
              <a:buNone/>
            </a:pPr>
            <a:r>
              <a:rPr lang="ru-RU" sz="4000" dirty="0"/>
              <a:t>+ 	[ОГРАНИЧЕНИЯ] </a:t>
            </a:r>
          </a:p>
          <a:p>
            <a:pPr marL="0" indent="0">
              <a:buNone/>
            </a:pPr>
            <a:r>
              <a:rPr lang="ru-RU" sz="4000" dirty="0"/>
              <a:t>+	[ФОРМАТ ОТВЕТА]</a:t>
            </a:r>
          </a:p>
          <a:p>
            <a:pPr marL="0" indent="0">
              <a:buNone/>
            </a:pPr>
            <a:r>
              <a:rPr lang="ru-RU" sz="4000" dirty="0"/>
              <a:t>+	</a:t>
            </a:r>
            <a:r>
              <a:rPr lang="en-US" sz="4000" dirty="0"/>
              <a:t>[</a:t>
            </a:r>
            <a:r>
              <a:rPr lang="ru-RU" sz="4000" dirty="0"/>
              <a:t>НЕСКОЛЬКО ПРИМЕРОВ</a:t>
            </a:r>
            <a:r>
              <a:rPr lang="en-US" sz="4000" dirty="0"/>
              <a:t>]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5850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03F9A-C942-50FB-81E7-DBF2A12C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ИИ, как архив всех знаний человечества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A2AD8-C4C2-C136-D1F6-381A00000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Промт</a:t>
            </a:r>
            <a:r>
              <a:rPr lang="ru-RU" dirty="0"/>
              <a:t> может распаковывать ту часть, </a:t>
            </a:r>
            <a:br>
              <a:rPr lang="ru-RU" dirty="0"/>
            </a:br>
            <a:r>
              <a:rPr lang="ru-RU" dirty="0"/>
              <a:t>которая необходима нам сейчас</a:t>
            </a:r>
          </a:p>
        </p:txBody>
      </p:sp>
    </p:spTree>
    <p:extLst>
      <p:ext uri="{BB962C8B-B14F-4D97-AF65-F5344CB8AC3E}">
        <p14:creationId xmlns:p14="http://schemas.microsoft.com/office/powerpoint/2010/main" val="2335526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FBE7C-B82B-6C39-9877-855320ED1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Что-то пошло не так…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4DC2F2-D5AC-0F61-CFAA-D64FD44C7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вы чувствуете, что диалог пошел «не туда» - удалите лишнее или начните новый чат, скорректировав </a:t>
            </a:r>
            <a:r>
              <a:rPr lang="ru-RU" dirty="0" err="1"/>
              <a:t>промт</a:t>
            </a:r>
            <a:r>
              <a:rPr lang="ru-RU" dirty="0"/>
              <a:t>. </a:t>
            </a:r>
          </a:p>
          <a:p>
            <a:r>
              <a:rPr lang="ru-RU" dirty="0"/>
              <a:t>После сбоя «перенастроить» модель не удастся, либо потребует нерационального количества усилий.</a:t>
            </a:r>
          </a:p>
        </p:txBody>
      </p:sp>
    </p:spTree>
    <p:extLst>
      <p:ext uri="{BB962C8B-B14F-4D97-AF65-F5344CB8AC3E}">
        <p14:creationId xmlns:p14="http://schemas.microsoft.com/office/powerpoint/2010/main" val="1145417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B9E06-98A2-B354-0948-CD6EC0F6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Рациональный способ работы с 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4E4966-8C62-31E3-BC6E-27C5F089E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 мощного ИИ к слабому</a:t>
            </a:r>
          </a:p>
          <a:p>
            <a:r>
              <a:rPr lang="ru-RU" dirty="0"/>
              <a:t>От подробного </a:t>
            </a:r>
            <a:r>
              <a:rPr lang="ru-RU" dirty="0" err="1"/>
              <a:t>промта</a:t>
            </a:r>
            <a:r>
              <a:rPr lang="ru-RU" dirty="0"/>
              <a:t> к сокращенному</a:t>
            </a:r>
          </a:p>
        </p:txBody>
      </p:sp>
    </p:spTree>
    <p:extLst>
      <p:ext uri="{BB962C8B-B14F-4D97-AF65-F5344CB8AC3E}">
        <p14:creationId xmlns:p14="http://schemas.microsoft.com/office/powerpoint/2010/main" val="2415488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953665A-285B-DA49-80B0-B63EE074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BE4D37-616F-5D59-FE26-ED02B3640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813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072B58A-3791-6F45-F30E-34FC89C2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System </a:t>
            </a:r>
            <a:r>
              <a:rPr lang="ru-RU" b="1" dirty="0" err="1"/>
              <a:t>Instructions</a:t>
            </a:r>
            <a:br>
              <a:rPr lang="ru-RU" b="1" dirty="0"/>
            </a:b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5600168-891B-A9FF-93F1-E81586902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ru-RU" dirty="0"/>
              <a:t>Вариант А: «Ты — Сократ. Никогда не давай прямых ответов. Отвечай только вопросом на вопрос, подталкивая ученика к истине».</a:t>
            </a:r>
          </a:p>
          <a:p>
            <a:pPr algn="l">
              <a:buFont typeface="+mj-lt"/>
              <a:buAutoNum type="arabicPeriod"/>
            </a:pPr>
            <a:r>
              <a:rPr lang="ru-RU" dirty="0"/>
              <a:t>Вариант Б: «Ты — крестьянский мужик. Используя пословицы и поговорки, а также примеры из крестьянского быта, объясняй сложные концепции».</a:t>
            </a:r>
          </a:p>
          <a:p>
            <a:pPr algn="l">
              <a:buFont typeface="+mj-lt"/>
              <a:buAutoNum type="arabicPeriod"/>
            </a:pPr>
            <a:r>
              <a:rPr lang="ru-RU" dirty="0"/>
              <a:t>Вариант В: «Ты — параноидальный эксперт по безопасности. Везде видишь угрозу утечки данных».</a:t>
            </a:r>
          </a:p>
          <a:p>
            <a:pPr marL="0" indent="0" algn="l">
              <a:buNone/>
            </a:pPr>
            <a:r>
              <a:rPr lang="ru-RU" dirty="0"/>
              <a:t>Задать один и тот же вопрос: «Почему небо голубое?» или «Что такое Искусственный Интеллект?».</a:t>
            </a:r>
          </a:p>
        </p:txBody>
      </p:sp>
    </p:spTree>
    <p:extLst>
      <p:ext uri="{BB962C8B-B14F-4D97-AF65-F5344CB8AC3E}">
        <p14:creationId xmlns:p14="http://schemas.microsoft.com/office/powerpoint/2010/main" val="470496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7F9F0-A631-C176-3712-FF3AC030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«Объясни мне термины "Токен", "</a:t>
            </a:r>
            <a:r>
              <a:rPr lang="ru-RU" dirty="0" err="1"/>
              <a:t>Эмбеддинг</a:t>
            </a:r>
            <a:r>
              <a:rPr lang="ru-RU" dirty="0"/>
              <a:t>" и "Температура" так, как будто ты...»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7DF0F0-A0CA-C3C9-5B44-16E897ACA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...Повар (через ингредиенты и приправы);</a:t>
            </a:r>
          </a:p>
          <a:p>
            <a:pPr marL="0" indent="0">
              <a:buNone/>
            </a:pPr>
            <a:r>
              <a:rPr lang="ru-RU" dirty="0"/>
              <a:t>...Библиотекарь (через книги и полки);</a:t>
            </a:r>
          </a:p>
          <a:p>
            <a:pPr marL="0" indent="0">
              <a:buNone/>
            </a:pPr>
            <a:r>
              <a:rPr lang="ru-RU" dirty="0"/>
              <a:t>...Строитель (через кирпичи и цемент);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…Или придумайте своего </a:t>
            </a:r>
            <a:r>
              <a:rPr lang="ru-RU" dirty="0" err="1"/>
              <a:t>перснонажа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6561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17BD5-1246-D493-7D2F-F6F6D01C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Переводчик стилей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61741A-032C-4BC6-C49A-68DE852C7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Попросить: «Перепиши этот текст в стиле поста для ВКонтакте для подростков, используй эмодзи, разбей на абзацы, сделай </a:t>
            </a:r>
            <a:r>
              <a:rPr lang="ru-RU" dirty="0" err="1"/>
              <a:t>кликбейтный</a:t>
            </a:r>
            <a:r>
              <a:rPr lang="ru-RU" dirty="0"/>
              <a:t> заголовок».</a:t>
            </a:r>
          </a:p>
          <a:p>
            <a:r>
              <a:rPr lang="ru-RU" dirty="0"/>
              <a:t>Затем наоборот: Взять сленговый текст (пример: «</a:t>
            </a:r>
            <a:r>
              <a:rPr lang="ru-RU" dirty="0" err="1"/>
              <a:t>Крч</a:t>
            </a:r>
            <a:r>
              <a:rPr lang="ru-RU" dirty="0"/>
              <a:t>, Евгений Онегин тот еще краш, но Татьяна его </a:t>
            </a:r>
            <a:r>
              <a:rPr lang="ru-RU" dirty="0" err="1"/>
              <a:t>зафрендзонила</a:t>
            </a:r>
            <a:r>
              <a:rPr lang="ru-RU" dirty="0"/>
              <a:t>...») и попросить перевести в стиль академической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4029663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785</Words>
  <Application>Microsoft Office PowerPoint</Application>
  <PresentationFormat>Широкоэкранный</PresentationFormat>
  <Paragraphs>102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Использование искусственного интеллекта  в образовании</vt:lpstr>
      <vt:lpstr>Темы занятий</vt:lpstr>
      <vt:lpstr>Занятие III Промпт-инжиниринг: Роли и Инструкции.</vt:lpstr>
      <vt:lpstr>Неожиданное открытие  на прошлом уроке</vt:lpstr>
      <vt:lpstr>Системная инструкция</vt:lpstr>
      <vt:lpstr>Prompt</vt:lpstr>
      <vt:lpstr>Структура идеальный промт</vt:lpstr>
      <vt:lpstr>Роль</vt:lpstr>
      <vt:lpstr>Цель</vt:lpstr>
      <vt:lpstr>Задачи</vt:lpstr>
      <vt:lpstr>Контекст</vt:lpstr>
      <vt:lpstr>Ограничения</vt:lpstr>
      <vt:lpstr>Формат ответа</vt:lpstr>
      <vt:lpstr>Примеры</vt:lpstr>
      <vt:lpstr>Пример с примерами</vt:lpstr>
      <vt:lpstr>Структура идеальный промт</vt:lpstr>
      <vt:lpstr>ИИ, как архив всех знаний человечества</vt:lpstr>
      <vt:lpstr>Что-то пошло не так…</vt:lpstr>
      <vt:lpstr>Рациональный способ работы с ИИ</vt:lpstr>
      <vt:lpstr>Практика</vt:lpstr>
      <vt:lpstr>System Instructions </vt:lpstr>
      <vt:lpstr>«Объясни мне термины "Токен", "Эмбеддинг" и "Температура" так, как будто ты...»</vt:lpstr>
      <vt:lpstr>Переводчик стилей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Игорь Благовещенский</dc:creator>
  <cp:lastModifiedBy>Игорь Благовещенский</cp:lastModifiedBy>
  <cp:revision>20</cp:revision>
  <dcterms:created xsi:type="dcterms:W3CDTF">2026-01-29T08:09:54Z</dcterms:created>
  <dcterms:modified xsi:type="dcterms:W3CDTF">2026-02-16T14:06:23Z</dcterms:modified>
</cp:coreProperties>
</file>